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351" r:id="rId13"/>
    <p:sldId id="353" r:id="rId14"/>
    <p:sldId id="352" r:id="rId15"/>
    <p:sldId id="357" r:id="rId16"/>
    <p:sldId id="347" r:id="rId17"/>
    <p:sldId id="358" r:id="rId18"/>
    <p:sldId id="355" r:id="rId19"/>
    <p:sldId id="359" r:id="rId20"/>
    <p:sldId id="356" r:id="rId21"/>
    <p:sldId id="360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56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65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5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66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44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19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45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2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4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9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3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5945-C47E-45BE-94E4-6BA688FD7093}" type="datetimeFigureOut">
              <a:rPr lang="nl-NL" smtClean="0"/>
              <a:t>12-2-2023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8849-20C6-47C1-A86A-2BCF74E44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57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google.nl/url?sa=i&amp;rct=j&amp;q=&amp;esrc=s&amp;source=images&amp;cd=&amp;cad=rja&amp;uact=8&amp;ved=0ahUKEwjHxYr8yKvSAhXkKMAKHT8qDrYQjRwIBw&amp;url=https://www.quora.com/How-can-there-be-different-compounds-with-the-same-elements-How-can-you-have-H2O-but-also-have-H2O2&amp;bvm=bv.148073327,d.ZGg&amp;psig=AFQjCNEPoNZOjaUG1Qpz5fK7b7HWopSwoA&amp;ust=1488123166782560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google.nl/url?sa=i&amp;rct=j&amp;q=&amp;esrc=s&amp;source=images&amp;cd=&amp;cad=rja&amp;uact=8&amp;ved=0ahUKEwjHxYr8yKvSAhXkKMAKHT8qDrYQjRwIBw&amp;url=https://www.quora.com/How-can-there-be-different-compounds-with-the-same-elements-How-can-you-have-H2O-but-also-have-H2O2&amp;bvm=bv.148073327,d.ZGg&amp;psig=AFQjCNEPoNZOjaUG1Qpz5fK7b7HWopSwoA&amp;ust=1488123166782560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A5163CB-CB8F-4ADB-9744-6A801D4CE290}"/>
              </a:ext>
            </a:extLst>
          </p:cNvPr>
          <p:cNvSpPr txBox="1"/>
          <p:nvPr/>
        </p:nvSpPr>
        <p:spPr>
          <a:xfrm>
            <a:off x="1038687" y="603682"/>
            <a:ext cx="2984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Zouthydraten</a:t>
            </a:r>
          </a:p>
        </p:txBody>
      </p:sp>
    </p:spTree>
    <p:extLst>
      <p:ext uri="{BB962C8B-B14F-4D97-AF65-F5344CB8AC3E}">
        <p14:creationId xmlns:p14="http://schemas.microsoft.com/office/powerpoint/2010/main" val="37147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140A54EC-7E54-4FE1-A35B-4FAAF4C25E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/>
              <a:t>Blauw kopersulfaat is een </a:t>
            </a:r>
            <a:r>
              <a:rPr lang="nl-NL" sz="2400" dirty="0">
                <a:solidFill>
                  <a:srgbClr val="FF0000"/>
                </a:solidFill>
              </a:rPr>
              <a:t>hydraat</a:t>
            </a:r>
            <a:r>
              <a:rPr lang="nl-NL" sz="2400" dirty="0"/>
              <a:t>. Het bevat </a:t>
            </a:r>
            <a:r>
              <a:rPr lang="nl-NL" sz="2400" dirty="0">
                <a:solidFill>
                  <a:srgbClr val="FF0000"/>
                </a:solidFill>
              </a:rPr>
              <a:t>kristalwater</a:t>
            </a:r>
            <a:r>
              <a:rPr lang="nl-NL" sz="2400" dirty="0"/>
              <a:t>.</a:t>
            </a:r>
            <a:endParaRPr lang="nl-NL" sz="2000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6876256" y="5458525"/>
            <a:ext cx="0" cy="36004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3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154386F7-442A-4B1A-B936-0AE8BED834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/>
              <a:t>Blauw kopersulfaat is een hydraat. Het bevat kristalwater.</a:t>
            </a:r>
          </a:p>
          <a:p>
            <a:endParaRPr lang="nl-NL" sz="1600" dirty="0"/>
          </a:p>
          <a:p>
            <a:r>
              <a:rPr lang="nl-NL" sz="2000" dirty="0"/>
              <a:t>				</a:t>
            </a:r>
            <a:endParaRPr lang="nl-NL" sz="2000" dirty="0">
              <a:solidFill>
                <a:srgbClr val="FF0000"/>
              </a:solidFill>
            </a:endParaRPr>
          </a:p>
          <a:p>
            <a:endParaRPr lang="nl-NL" sz="2000" dirty="0"/>
          </a:p>
          <a:p>
            <a:r>
              <a:rPr lang="nl-NL" sz="2000" dirty="0"/>
              <a:t>							</a:t>
            </a:r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2339752" y="2420888"/>
            <a:ext cx="0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2987824" y="1988840"/>
            <a:ext cx="3456384" cy="23042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/>
          <p:cNvCxnSpPr/>
          <p:nvPr/>
        </p:nvCxnSpPr>
        <p:spPr>
          <a:xfrm>
            <a:off x="6876256" y="5458525"/>
            <a:ext cx="0" cy="36004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4CCF5E1-8E20-417E-927A-DF0C34358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4"/>
          <a:stretch/>
        </p:blipFill>
        <p:spPr>
          <a:xfrm>
            <a:off x="323527" y="332656"/>
            <a:ext cx="5328592" cy="354406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11A4E55-4769-46EE-845C-BCBB279D5AD2}"/>
              </a:ext>
            </a:extLst>
          </p:cNvPr>
          <p:cNvSpPr txBox="1"/>
          <p:nvPr/>
        </p:nvSpPr>
        <p:spPr>
          <a:xfrm>
            <a:off x="5913689" y="535030"/>
            <a:ext cx="3008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Blauw kopersulfaat wordt verhit.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694FED1F-27C6-42B0-807A-1C739CA8ED10}"/>
              </a:ext>
            </a:extLst>
          </p:cNvPr>
          <p:cNvSpPr/>
          <p:nvPr/>
        </p:nvSpPr>
        <p:spPr>
          <a:xfrm rot="2186088">
            <a:off x="2338542" y="1856769"/>
            <a:ext cx="1158450" cy="66324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  <a:alpha val="59000"/>
                </a:srgbClr>
              </a:gs>
              <a:gs pos="57000">
                <a:srgbClr val="0070C0">
                  <a:shade val="67500"/>
                  <a:satMod val="115000"/>
                  <a:alpha val="75000"/>
                </a:srgbClr>
              </a:gs>
              <a:gs pos="100000">
                <a:srgbClr val="0070C0">
                  <a:shade val="100000"/>
                  <a:satMod val="115000"/>
                  <a:alpha val="7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0616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4CCF5E1-8E20-417E-927A-DF0C34358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4"/>
          <a:stretch/>
        </p:blipFill>
        <p:spPr>
          <a:xfrm>
            <a:off x="323527" y="332656"/>
            <a:ext cx="5328592" cy="354406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11A4E55-4769-46EE-845C-BCBB279D5AD2}"/>
              </a:ext>
            </a:extLst>
          </p:cNvPr>
          <p:cNvSpPr txBox="1"/>
          <p:nvPr/>
        </p:nvSpPr>
        <p:spPr>
          <a:xfrm>
            <a:off x="5913689" y="535030"/>
            <a:ext cx="3008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Blauw kopersulfaat wordt verhit.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0EBD26A-68CF-47B1-BB75-CDE8CE053455}"/>
              </a:ext>
            </a:extLst>
          </p:cNvPr>
          <p:cNvSpPr txBox="1"/>
          <p:nvPr/>
        </p:nvSpPr>
        <p:spPr>
          <a:xfrm>
            <a:off x="1160803" y="535030"/>
            <a:ext cx="4043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water</a:t>
            </a:r>
          </a:p>
          <a:p>
            <a:r>
              <a:rPr lang="nl-NL" sz="2400" dirty="0">
                <a:solidFill>
                  <a:schemeClr val="bg1"/>
                </a:solidFill>
              </a:rPr>
              <a:t>    </a:t>
            </a:r>
          </a:p>
          <a:p>
            <a:r>
              <a:rPr lang="nl-NL" sz="2400" dirty="0">
                <a:solidFill>
                  <a:schemeClr val="bg1"/>
                </a:solidFill>
              </a:rPr>
              <a:t>            blauw kopersulfaat 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                           wit kopersulfaat</a:t>
            </a:r>
          </a:p>
        </p:txBody>
      </p:sp>
    </p:spTree>
    <p:extLst>
      <p:ext uri="{BB962C8B-B14F-4D97-AF65-F5344CB8AC3E}">
        <p14:creationId xmlns:p14="http://schemas.microsoft.com/office/powerpoint/2010/main" val="380778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4CCF5E1-8E20-417E-927A-DF0C34358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4"/>
          <a:stretch/>
        </p:blipFill>
        <p:spPr>
          <a:xfrm>
            <a:off x="323527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blauw kopersulfaat (vast)  </a:t>
            </a:r>
            <a:r>
              <a:rPr lang="nl-NL" sz="2400" dirty="0">
                <a:sym typeface="Wingdings" pitchFamily="2" charset="2"/>
              </a:rPr>
              <a:t>   wit kopersulfaat (vast)  +  water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62224B1-7C67-44AF-989F-210DE3213459}"/>
              </a:ext>
            </a:extLst>
          </p:cNvPr>
          <p:cNvSpPr txBox="1"/>
          <p:nvPr/>
        </p:nvSpPr>
        <p:spPr>
          <a:xfrm>
            <a:off x="1160803" y="535030"/>
            <a:ext cx="4043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water</a:t>
            </a:r>
          </a:p>
          <a:p>
            <a:r>
              <a:rPr lang="nl-NL" sz="2400" dirty="0">
                <a:solidFill>
                  <a:schemeClr val="bg1"/>
                </a:solidFill>
              </a:rPr>
              <a:t>    </a:t>
            </a:r>
          </a:p>
          <a:p>
            <a:r>
              <a:rPr lang="nl-NL" sz="2400" dirty="0">
                <a:solidFill>
                  <a:schemeClr val="bg1"/>
                </a:solidFill>
              </a:rPr>
              <a:t>            blauw kopersulfaat 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                           wit kopersulfaat</a:t>
            </a:r>
          </a:p>
        </p:txBody>
      </p:sp>
    </p:spTree>
    <p:extLst>
      <p:ext uri="{BB962C8B-B14F-4D97-AF65-F5344CB8AC3E}">
        <p14:creationId xmlns:p14="http://schemas.microsoft.com/office/powerpoint/2010/main" val="35607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4CCF5E1-8E20-417E-927A-DF0C34358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4"/>
          <a:stretch/>
        </p:blipFill>
        <p:spPr>
          <a:xfrm>
            <a:off x="323527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blauw kopersulfaat (vast)  </a:t>
            </a:r>
            <a:r>
              <a:rPr lang="nl-NL" sz="2400" dirty="0">
                <a:sym typeface="Wingdings" pitchFamily="2" charset="2"/>
              </a:rPr>
              <a:t>   wit kopersulfaat (vast)  +  water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62224B1-7C67-44AF-989F-210DE3213459}"/>
              </a:ext>
            </a:extLst>
          </p:cNvPr>
          <p:cNvSpPr txBox="1"/>
          <p:nvPr/>
        </p:nvSpPr>
        <p:spPr>
          <a:xfrm>
            <a:off x="1160803" y="535030"/>
            <a:ext cx="4043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water</a:t>
            </a:r>
          </a:p>
          <a:p>
            <a:r>
              <a:rPr lang="nl-NL" sz="2400" dirty="0">
                <a:solidFill>
                  <a:schemeClr val="bg1"/>
                </a:solidFill>
              </a:rPr>
              <a:t>    </a:t>
            </a:r>
          </a:p>
          <a:p>
            <a:r>
              <a:rPr lang="nl-NL" sz="2400" dirty="0">
                <a:solidFill>
                  <a:schemeClr val="bg1"/>
                </a:solidFill>
              </a:rPr>
              <a:t>            blauw kopersulfaat 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                           wit kopersulfaat</a:t>
            </a:r>
          </a:p>
        </p:txBody>
      </p:sp>
    </p:spTree>
    <p:extLst>
      <p:ext uri="{BB962C8B-B14F-4D97-AF65-F5344CB8AC3E}">
        <p14:creationId xmlns:p14="http://schemas.microsoft.com/office/powerpoint/2010/main" val="374617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C:\Users\Paul\AppData\Local\Microsoft\Windows\INetCacheContent.Word\1.png">
            <a:extLst>
              <a:ext uri="{FF2B5EF4-FFF2-40B4-BE49-F238E27FC236}">
                <a16:creationId xmlns:a16="http://schemas.microsoft.com/office/drawing/2014/main" id="{01149E88-9830-42C3-A026-CB47F6ABF29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86" y="381166"/>
            <a:ext cx="7123733" cy="577125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DD262851-A101-4554-9172-F49321AACD2D}"/>
              </a:ext>
            </a:extLst>
          </p:cNvPr>
          <p:cNvSpPr txBox="1"/>
          <p:nvPr/>
        </p:nvSpPr>
        <p:spPr>
          <a:xfrm>
            <a:off x="3150117" y="6213545"/>
            <a:ext cx="3162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wit kopersulfaat,  CuSO</a:t>
            </a:r>
            <a:r>
              <a:rPr lang="nl-NL" sz="24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40727368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C:\Users\Paul\AppData\Local\Microsoft\Windows\INetCacheContent.Word\1.png">
            <a:extLst>
              <a:ext uri="{FF2B5EF4-FFF2-40B4-BE49-F238E27FC236}">
                <a16:creationId xmlns:a16="http://schemas.microsoft.com/office/drawing/2014/main" id="{01149E88-9830-42C3-A026-CB47F6ABF29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86" y="381166"/>
            <a:ext cx="7123733" cy="577125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DD262851-A101-4554-9172-F49321AACD2D}"/>
              </a:ext>
            </a:extLst>
          </p:cNvPr>
          <p:cNvSpPr txBox="1"/>
          <p:nvPr/>
        </p:nvSpPr>
        <p:spPr>
          <a:xfrm>
            <a:off x="3150117" y="6213545"/>
            <a:ext cx="3162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wit kopersulfaat,  CuSO</a:t>
            </a:r>
            <a:r>
              <a:rPr lang="nl-NL" sz="2400" baseline="-25000" dirty="0"/>
              <a:t>4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8B80689-4E4B-4F73-B1FD-CAB5928C1C24}"/>
              </a:ext>
            </a:extLst>
          </p:cNvPr>
          <p:cNvSpPr txBox="1"/>
          <p:nvPr/>
        </p:nvSpPr>
        <p:spPr>
          <a:xfrm>
            <a:off x="3375589" y="182790"/>
            <a:ext cx="277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Water toevoegen</a:t>
            </a:r>
          </a:p>
        </p:txBody>
      </p:sp>
    </p:spTree>
    <p:extLst>
      <p:ext uri="{BB962C8B-B14F-4D97-AF65-F5344CB8AC3E}">
        <p14:creationId xmlns:p14="http://schemas.microsoft.com/office/powerpoint/2010/main" val="125465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35D78E3E-DCFD-4563-A7D7-71FEFE0E3FE6}"/>
              </a:ext>
            </a:extLst>
          </p:cNvPr>
          <p:cNvGrpSpPr/>
          <p:nvPr/>
        </p:nvGrpSpPr>
        <p:grpSpPr>
          <a:xfrm>
            <a:off x="1231786" y="381166"/>
            <a:ext cx="7123733" cy="5771259"/>
            <a:chOff x="1231786" y="381166"/>
            <a:chExt cx="7123733" cy="5771259"/>
          </a:xfrm>
        </p:grpSpPr>
        <p:pic>
          <p:nvPicPr>
            <p:cNvPr id="5" name="Afbeelding 4" descr="C:\Users\Paul\AppData\Local\Microsoft\Windows\INetCacheContent.Word\1.png">
              <a:extLst>
                <a:ext uri="{FF2B5EF4-FFF2-40B4-BE49-F238E27FC236}">
                  <a16:creationId xmlns:a16="http://schemas.microsoft.com/office/drawing/2014/main" id="{01149E88-9830-42C3-A026-CB47F6ABF290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1786" y="381166"/>
              <a:ext cx="7123733" cy="57712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C7740977-C931-49F7-AD1C-FD8BA38678EE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2262">
              <a:off x="3269440" y="2788139"/>
              <a:ext cx="906274" cy="56989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386B7899-15C5-4E03-A144-B56CA8DE7DAD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29018">
              <a:off x="4304172" y="4265499"/>
              <a:ext cx="793837" cy="608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3B3E92EF-B752-41E5-8340-363FDC6CFDF5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210424">
              <a:off x="4758173" y="3022258"/>
              <a:ext cx="780695" cy="5942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CF36E6D7-7001-4734-95C0-3E4D86301624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69383">
              <a:off x="5485370" y="3225840"/>
              <a:ext cx="850991" cy="672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F4C6B1EA-AEAC-49EE-B877-1D4490CBC0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53367">
              <a:off x="4703603" y="3811478"/>
              <a:ext cx="803210" cy="623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B3F99944-C875-44E0-98DC-F6A95C87EC5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29032">
              <a:off x="4466348" y="1638391"/>
              <a:ext cx="850991" cy="5381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9396FC1F-D839-488F-BC96-62B4A3911BAD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51603">
              <a:off x="4139624" y="2750732"/>
              <a:ext cx="850991" cy="672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0C9E2729-70C3-4FC7-88F4-70E5AD072D0D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345065">
              <a:off x="3850869" y="2098396"/>
              <a:ext cx="740321" cy="5236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20682CDA-99D4-40EB-80F0-9E111CDF9503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49588">
              <a:off x="5127124" y="4606660"/>
              <a:ext cx="850991" cy="672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18A88612-84C0-46F9-8D16-108636C3BFE9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667855">
              <a:off x="3665721" y="1432044"/>
              <a:ext cx="776876" cy="5381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32F3A5B7-0A57-4AFD-9EC4-10D8E1D8159F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140195">
              <a:off x="4179115" y="916162"/>
              <a:ext cx="776876" cy="5381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A73A02F8-A406-411D-A1E6-B9289B003E4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19603">
              <a:off x="4503405" y="5068687"/>
              <a:ext cx="776876" cy="5381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84EE7C48-942E-4E8B-A857-520E368CA575}"/>
              </a:ext>
            </a:extLst>
          </p:cNvPr>
          <p:cNvSpPr txBox="1"/>
          <p:nvPr/>
        </p:nvSpPr>
        <p:spPr>
          <a:xfrm>
            <a:off x="2779063" y="6211104"/>
            <a:ext cx="4403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blauw kopersulfaat,  CuSO</a:t>
            </a:r>
            <a:r>
              <a:rPr lang="nl-NL" sz="2400" baseline="-25000" dirty="0"/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</a:t>
            </a:r>
            <a:endParaRPr lang="nl-NL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42805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35D78E3E-DCFD-4563-A7D7-71FEFE0E3FE6}"/>
              </a:ext>
            </a:extLst>
          </p:cNvPr>
          <p:cNvGrpSpPr/>
          <p:nvPr/>
        </p:nvGrpSpPr>
        <p:grpSpPr>
          <a:xfrm>
            <a:off x="1231786" y="381166"/>
            <a:ext cx="7123733" cy="5771259"/>
            <a:chOff x="1231786" y="381166"/>
            <a:chExt cx="7123733" cy="5771259"/>
          </a:xfrm>
        </p:grpSpPr>
        <p:pic>
          <p:nvPicPr>
            <p:cNvPr id="5" name="Afbeelding 4" descr="C:\Users\Paul\AppData\Local\Microsoft\Windows\INetCacheContent.Word\1.png">
              <a:extLst>
                <a:ext uri="{FF2B5EF4-FFF2-40B4-BE49-F238E27FC236}">
                  <a16:creationId xmlns:a16="http://schemas.microsoft.com/office/drawing/2014/main" id="{01149E88-9830-42C3-A026-CB47F6ABF290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1786" y="381166"/>
              <a:ext cx="7123733" cy="57712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C7740977-C931-49F7-AD1C-FD8BA38678EE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2262">
              <a:off x="3269440" y="2788139"/>
              <a:ext cx="906274" cy="56989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386B7899-15C5-4E03-A144-B56CA8DE7DAD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29018">
              <a:off x="4304172" y="4265499"/>
              <a:ext cx="793837" cy="608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3B3E92EF-B752-41E5-8340-363FDC6CFDF5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210424">
              <a:off x="4758173" y="3022258"/>
              <a:ext cx="780695" cy="5942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CF36E6D7-7001-4734-95C0-3E4D86301624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69383">
              <a:off x="5485370" y="3225840"/>
              <a:ext cx="850991" cy="672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F4C6B1EA-AEAC-49EE-B877-1D4490CBC0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53367">
              <a:off x="4703603" y="3811478"/>
              <a:ext cx="803210" cy="623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B3F99944-C875-44E0-98DC-F6A95C87EC5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29032">
              <a:off x="4466348" y="1638391"/>
              <a:ext cx="850991" cy="5381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9396FC1F-D839-488F-BC96-62B4A3911BAD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51603">
              <a:off x="4139624" y="2750732"/>
              <a:ext cx="850991" cy="672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0C9E2729-70C3-4FC7-88F4-70E5AD072D0D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345065">
              <a:off x="3850869" y="2098396"/>
              <a:ext cx="740321" cy="5236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20682CDA-99D4-40EB-80F0-9E111CDF9503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49588">
              <a:off x="5127124" y="4606660"/>
              <a:ext cx="850991" cy="672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18A88612-84C0-46F9-8D16-108636C3BFE9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667855">
              <a:off x="3665721" y="1432044"/>
              <a:ext cx="776876" cy="5381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32F3A5B7-0A57-4AFD-9EC4-10D8E1D8159F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140195">
              <a:off x="4179115" y="916162"/>
              <a:ext cx="776876" cy="5381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rc_mi" descr="Afbeeldingsresultaat voor h2o molecule">
              <a:hlinkClick r:id="rId3"/>
              <a:extLst>
                <a:ext uri="{FF2B5EF4-FFF2-40B4-BE49-F238E27FC236}">
                  <a16:creationId xmlns:a16="http://schemas.microsoft.com/office/drawing/2014/main" id="{A73A02F8-A406-411D-A1E6-B9289B003E4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19603">
              <a:off x="4503405" y="5068687"/>
              <a:ext cx="776876" cy="5381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84EE7C48-942E-4E8B-A857-520E368CA575}"/>
              </a:ext>
            </a:extLst>
          </p:cNvPr>
          <p:cNvSpPr txBox="1"/>
          <p:nvPr/>
        </p:nvSpPr>
        <p:spPr>
          <a:xfrm>
            <a:off x="2779063" y="6211104"/>
            <a:ext cx="4403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blauw kopersulfaat,  CuSO</a:t>
            </a:r>
            <a:r>
              <a:rPr lang="nl-NL" sz="2400" baseline="-25000" dirty="0"/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</a:t>
            </a:r>
            <a:endParaRPr lang="nl-NL" sz="2400" baseline="-2500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FB4EB3E-165B-4FEC-8111-0E9357CD8703}"/>
              </a:ext>
            </a:extLst>
          </p:cNvPr>
          <p:cNvSpPr txBox="1"/>
          <p:nvPr/>
        </p:nvSpPr>
        <p:spPr>
          <a:xfrm>
            <a:off x="3375589" y="182790"/>
            <a:ext cx="277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Verwarmen </a:t>
            </a:r>
          </a:p>
        </p:txBody>
      </p:sp>
    </p:spTree>
    <p:extLst>
      <p:ext uri="{BB962C8B-B14F-4D97-AF65-F5344CB8AC3E}">
        <p14:creationId xmlns:p14="http://schemas.microsoft.com/office/powerpoint/2010/main" val="323787622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thumb/7/70/Hydrating-copper(II)-sulfate.jpg/264px-Hydrating-copper(II)-sulf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5328592" cy="355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B21B58B-9B03-4F9B-BDFD-4AD7CAB90F81}"/>
              </a:ext>
            </a:extLst>
          </p:cNvPr>
          <p:cNvSpPr txBox="1"/>
          <p:nvPr/>
        </p:nvSpPr>
        <p:spPr>
          <a:xfrm>
            <a:off x="5913689" y="535030"/>
            <a:ext cx="3008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paar druppels water toegevoegd aan</a:t>
            </a:r>
          </a:p>
          <a:p>
            <a:r>
              <a:rPr lang="nl-NL" sz="2400" dirty="0"/>
              <a:t>wit kopersulfaat.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09403CC-BD52-4637-BDA1-AB00669F9F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6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C:\Users\Paul\AppData\Local\Microsoft\Windows\INetCacheContent.Word\1.png">
            <a:extLst>
              <a:ext uri="{FF2B5EF4-FFF2-40B4-BE49-F238E27FC236}">
                <a16:creationId xmlns:a16="http://schemas.microsoft.com/office/drawing/2014/main" id="{01149E88-9830-42C3-A026-CB47F6ABF29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86" y="381166"/>
            <a:ext cx="7123733" cy="57712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89CDF8A-4BC8-4F87-AA41-3DB5562C39FE}"/>
              </a:ext>
            </a:extLst>
          </p:cNvPr>
          <p:cNvSpPr txBox="1"/>
          <p:nvPr/>
        </p:nvSpPr>
        <p:spPr>
          <a:xfrm>
            <a:off x="3150117" y="6213545"/>
            <a:ext cx="3162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wit kopersulfaat,  CuSO</a:t>
            </a:r>
            <a:r>
              <a:rPr lang="nl-NL" sz="24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635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fad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64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4CDF728-6415-431B-8ECD-EBE0AA9743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</a:t>
            </a:r>
            <a:endParaRPr lang="nl-NL" sz="2000" dirty="0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2339752" y="2420888"/>
            <a:ext cx="0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8603A777-FB7B-4E57-9A0D-DE2EB0C690BF}"/>
              </a:ext>
            </a:extLst>
          </p:cNvPr>
          <p:cNvSpPr txBox="1"/>
          <p:nvPr/>
        </p:nvSpPr>
        <p:spPr>
          <a:xfrm>
            <a:off x="5913689" y="535030"/>
            <a:ext cx="3008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paar druppels water toegevoegd aan</a:t>
            </a:r>
          </a:p>
          <a:p>
            <a:r>
              <a:rPr lang="nl-NL" sz="2400" dirty="0"/>
              <a:t>wit kopersulfaat.</a:t>
            </a:r>
          </a:p>
        </p:txBody>
      </p:sp>
    </p:spTree>
    <p:extLst>
      <p:ext uri="{BB962C8B-B14F-4D97-AF65-F5344CB8AC3E}">
        <p14:creationId xmlns:p14="http://schemas.microsoft.com/office/powerpoint/2010/main" val="17862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C2AFDF13-90AB-4FDE-9D23-2C2B6B5FDA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</a:t>
            </a:r>
            <a:r>
              <a:rPr lang="nl-NL" sz="2400" dirty="0">
                <a:solidFill>
                  <a:schemeClr val="bg1"/>
                </a:solidFill>
              </a:rPr>
              <a:t>+  water      </a:t>
            </a:r>
            <a:r>
              <a:rPr lang="nl-NL" sz="2400" dirty="0">
                <a:solidFill>
                  <a:schemeClr val="bg1"/>
                </a:solidFill>
                <a:sym typeface="Wingdings" pitchFamily="2" charset="2"/>
              </a:rPr>
              <a:t>   </a:t>
            </a:r>
            <a:r>
              <a:rPr lang="nl-NL" sz="2400" dirty="0">
                <a:sym typeface="Wingdings" pitchFamily="2" charset="2"/>
              </a:rPr>
              <a:t>blauw kopersulfaat (vast)</a:t>
            </a:r>
          </a:p>
          <a:p>
            <a:endParaRPr lang="nl-NL" sz="2400" dirty="0">
              <a:sym typeface="Wingdings" pitchFamily="2" charset="2"/>
            </a:endParaRPr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2339752" y="2420888"/>
            <a:ext cx="0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2987824" y="1988840"/>
            <a:ext cx="3456384" cy="23042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27A4F3E3-EB35-442E-B757-51BD9CE1586F}"/>
              </a:ext>
            </a:extLst>
          </p:cNvPr>
          <p:cNvSpPr txBox="1"/>
          <p:nvPr/>
        </p:nvSpPr>
        <p:spPr>
          <a:xfrm>
            <a:off x="5913689" y="535030"/>
            <a:ext cx="3008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paar druppels water toegevoegd aan</a:t>
            </a:r>
          </a:p>
          <a:p>
            <a:r>
              <a:rPr lang="nl-NL" sz="2400" dirty="0"/>
              <a:t>wit kopersulfaat.</a:t>
            </a:r>
          </a:p>
        </p:txBody>
      </p:sp>
    </p:spTree>
    <p:extLst>
      <p:ext uri="{BB962C8B-B14F-4D97-AF65-F5344CB8AC3E}">
        <p14:creationId xmlns:p14="http://schemas.microsoft.com/office/powerpoint/2010/main" val="261836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FB134AF0-D593-4A58-B3B4-22D3130950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2339752" y="2420888"/>
            <a:ext cx="0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2987824" y="1988840"/>
            <a:ext cx="3456384" cy="23042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DD958C5D-D718-4496-82AF-6B126C6CCC3C}"/>
              </a:ext>
            </a:extLst>
          </p:cNvPr>
          <p:cNvSpPr txBox="1"/>
          <p:nvPr/>
        </p:nvSpPr>
        <p:spPr>
          <a:xfrm>
            <a:off x="5913689" y="535030"/>
            <a:ext cx="3008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paar druppels water toegevoegd aan</a:t>
            </a:r>
          </a:p>
          <a:p>
            <a:r>
              <a:rPr lang="nl-NL" sz="2400" dirty="0"/>
              <a:t>wit kopersulfaat.</a:t>
            </a:r>
          </a:p>
        </p:txBody>
      </p:sp>
    </p:spTree>
    <p:extLst>
      <p:ext uri="{BB962C8B-B14F-4D97-AF65-F5344CB8AC3E}">
        <p14:creationId xmlns:p14="http://schemas.microsoft.com/office/powerpoint/2010/main" val="199503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A7C52F4D-47C6-478F-89C9-7F3E6AE08B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/>
              <a:t>					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3671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9E8D7E81-ADC0-4924-8292-CB3058EDA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/>
              <a:t>					    </a:t>
            </a:r>
            <a:r>
              <a:rPr lang="nl-NL" sz="2400" dirty="0" err="1">
                <a:solidFill>
                  <a:srgbClr val="FF0000"/>
                </a:solidFill>
              </a:rPr>
              <a:t>kopersulfaatpentahydraat</a:t>
            </a:r>
            <a:endParaRPr lang="nl-NL" sz="2400" dirty="0">
              <a:solidFill>
                <a:srgbClr val="FF0000"/>
              </a:solidFill>
            </a:endParaRPr>
          </a:p>
          <a:p>
            <a:r>
              <a:rPr lang="nl-NL" sz="2000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14297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BBA25E6C-4BCF-4689-AD7F-01B4346645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/>
              <a:t>					    </a:t>
            </a:r>
            <a:r>
              <a:rPr lang="nl-NL" sz="2400" dirty="0" err="1"/>
              <a:t>kopersulfaat</a:t>
            </a:r>
            <a:r>
              <a:rPr lang="nl-NL" sz="2400" dirty="0" err="1">
                <a:solidFill>
                  <a:srgbClr val="FF0000"/>
                </a:solidFill>
              </a:rPr>
              <a:t>penta</a:t>
            </a:r>
            <a:r>
              <a:rPr lang="nl-NL" sz="2400" dirty="0" err="1"/>
              <a:t>hydraat</a:t>
            </a:r>
            <a:endParaRPr lang="nl-NL" sz="2400" dirty="0"/>
          </a:p>
          <a:p>
            <a:r>
              <a:rPr lang="nl-NL" sz="2000" dirty="0">
                <a:solidFill>
                  <a:srgbClr val="FF0000"/>
                </a:solidFill>
              </a:rPr>
              <a:t>							tabel 66C</a:t>
            </a:r>
          </a:p>
        </p:txBody>
      </p:sp>
    </p:spTree>
    <p:extLst>
      <p:ext uri="{BB962C8B-B14F-4D97-AF65-F5344CB8AC3E}">
        <p14:creationId xmlns:p14="http://schemas.microsoft.com/office/powerpoint/2010/main" val="417311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79098E8A-A3AC-46A2-A6BF-45CCF23A4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5328592" cy="354406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55576" y="42309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wit kopersulfaat (vast)  +  water      </a:t>
            </a:r>
            <a:r>
              <a:rPr lang="nl-NL" sz="2400" dirty="0">
                <a:sym typeface="Wingdings" pitchFamily="2" charset="2"/>
              </a:rPr>
              <a:t>   blauw kopersulfaat (vast)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                     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dirty="0">
                <a:sym typeface="Wingdings" pitchFamily="2" charset="2"/>
              </a:rPr>
              <a:t> (s)  +  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O(l)      CuSO</a:t>
            </a:r>
            <a:r>
              <a:rPr lang="nl-NL" sz="2400" baseline="-25000" dirty="0">
                <a:sym typeface="Wingdings" pitchFamily="2" charset="2"/>
              </a:rPr>
              <a:t>4</a:t>
            </a:r>
            <a:r>
              <a:rPr lang="nl-NL" sz="2400" b="1" dirty="0">
                <a:sym typeface="Wingdings" pitchFamily="2" charset="2"/>
              </a:rPr>
              <a:t>∙</a:t>
            </a:r>
            <a:r>
              <a:rPr lang="nl-NL" sz="2400" dirty="0">
                <a:sym typeface="Wingdings" pitchFamily="2" charset="2"/>
              </a:rPr>
              <a:t>5H</a:t>
            </a:r>
            <a:r>
              <a:rPr lang="nl-NL" sz="2400" baseline="-25000" dirty="0">
                <a:sym typeface="Wingdings" pitchFamily="2" charset="2"/>
              </a:rPr>
              <a:t>2</a:t>
            </a:r>
            <a:r>
              <a:rPr lang="nl-NL" sz="2400" dirty="0">
                <a:sym typeface="Wingdings" pitchFamily="2" charset="2"/>
              </a:rPr>
              <a:t>O(s)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/>
              <a:t>Blauw kopersulfaat is een </a:t>
            </a:r>
            <a:r>
              <a:rPr lang="nl-NL" sz="2400" dirty="0">
                <a:solidFill>
                  <a:srgbClr val="FF0000"/>
                </a:solidFill>
              </a:rPr>
              <a:t>hydraat</a:t>
            </a:r>
            <a:r>
              <a:rPr lang="nl-NL" sz="2400" dirty="0"/>
              <a:t>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89876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422</Words>
  <Application>Microsoft Office PowerPoint</Application>
  <PresentationFormat>Diavoorstelling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17</cp:revision>
  <dcterms:created xsi:type="dcterms:W3CDTF">2016-04-25T08:27:36Z</dcterms:created>
  <dcterms:modified xsi:type="dcterms:W3CDTF">2023-02-12T17:51:01Z</dcterms:modified>
</cp:coreProperties>
</file>