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50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351" r:id="rId13"/>
    <p:sldId id="353" r:id="rId14"/>
    <p:sldId id="352" r:id="rId15"/>
    <p:sldId id="357" r:id="rId16"/>
    <p:sldId id="347" r:id="rId17"/>
    <p:sldId id="358" r:id="rId18"/>
    <p:sldId id="355" r:id="rId19"/>
    <p:sldId id="359" r:id="rId20"/>
    <p:sldId id="356" r:id="rId21"/>
    <p:sldId id="360" r:id="rId2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945-C47E-45BE-94E4-6BA688FD7093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849-20C6-47C1-A86A-2BCF74E442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1561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945-C47E-45BE-94E4-6BA688FD7093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849-20C6-47C1-A86A-2BCF74E442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2655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945-C47E-45BE-94E4-6BA688FD7093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849-20C6-47C1-A86A-2BCF74E442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359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945-C47E-45BE-94E4-6BA688FD7093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849-20C6-47C1-A86A-2BCF74E442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8661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945-C47E-45BE-94E4-6BA688FD7093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849-20C6-47C1-A86A-2BCF74E442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2440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945-C47E-45BE-94E4-6BA688FD7093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849-20C6-47C1-A86A-2BCF74E442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1191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945-C47E-45BE-94E4-6BA688FD7093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849-20C6-47C1-A86A-2BCF74E442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6455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945-C47E-45BE-94E4-6BA688FD7093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849-20C6-47C1-A86A-2BCF74E442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6827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945-C47E-45BE-94E4-6BA688FD7093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849-20C6-47C1-A86A-2BCF74E442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484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945-C47E-45BE-94E4-6BA688FD7093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849-20C6-47C1-A86A-2BCF74E442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691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945-C47E-45BE-94E4-6BA688FD7093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849-20C6-47C1-A86A-2BCF74E442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1367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55945-C47E-45BE-94E4-6BA688FD7093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58849-20C6-47C1-A86A-2BCF74E442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657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s://www.google.nl/url?sa=i&amp;rct=j&amp;q=&amp;esrc=s&amp;source=images&amp;cd=&amp;cad=rja&amp;uact=8&amp;ved=0ahUKEwjHxYr8yKvSAhXkKMAKHT8qDrYQjRwIBw&amp;url=https://www.quora.com/How-can-there-be-different-compounds-with-the-same-elements-How-can-you-have-H2O-but-also-have-H2O2&amp;bvm=bv.148073327,d.ZGg&amp;psig=AFQjCNEPoNZOjaUG1Qpz5fK7b7HWopSwoA&amp;ust=1488123166782560" TargetMode="External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s://www.google.nl/url?sa=i&amp;rct=j&amp;q=&amp;esrc=s&amp;source=images&amp;cd=&amp;cad=rja&amp;uact=8&amp;ved=0ahUKEwjHxYr8yKvSAhXkKMAKHT8qDrYQjRwIBw&amp;url=https://www.quora.com/How-can-there-be-different-compounds-with-the-same-elements-How-can-you-have-H2O-but-also-have-H2O2&amp;bvm=bv.148073327,d.ZGg&amp;psig=AFQjCNEPoNZOjaUG1Qpz5fK7b7HWopSwoA&amp;ust=1488123166782560" TargetMode="External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0A5163CB-CB8F-4ADB-9744-6A801D4CE290}"/>
              </a:ext>
            </a:extLst>
          </p:cNvPr>
          <p:cNvSpPr txBox="1"/>
          <p:nvPr/>
        </p:nvSpPr>
        <p:spPr>
          <a:xfrm>
            <a:off x="1038687" y="603682"/>
            <a:ext cx="29848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dirty="0"/>
              <a:t>Zouthydraten</a:t>
            </a:r>
          </a:p>
        </p:txBody>
      </p:sp>
    </p:spTree>
    <p:extLst>
      <p:ext uri="{BB962C8B-B14F-4D97-AF65-F5344CB8AC3E}">
        <p14:creationId xmlns:p14="http://schemas.microsoft.com/office/powerpoint/2010/main" val="371472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140A54EC-7E54-4FE1-A35B-4FAAF4C25E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5328592" cy="3544069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755576" y="4230900"/>
            <a:ext cx="84969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wit kopersulfaat (vast)  +  water      </a:t>
            </a:r>
            <a:r>
              <a:rPr lang="nl-NL" sz="2400" dirty="0">
                <a:sym typeface="Wingdings" pitchFamily="2" charset="2"/>
              </a:rPr>
              <a:t>   blauw kopersulfaat (vast)</a:t>
            </a:r>
          </a:p>
          <a:p>
            <a:endParaRPr lang="nl-NL" sz="2400" dirty="0">
              <a:sym typeface="Wingdings" pitchFamily="2" charset="2"/>
            </a:endParaRPr>
          </a:p>
          <a:p>
            <a:r>
              <a:rPr lang="nl-NL" sz="2400" dirty="0">
                <a:sym typeface="Wingdings" pitchFamily="2" charset="2"/>
              </a:rPr>
              <a:t>                        CuSO</a:t>
            </a:r>
            <a:r>
              <a:rPr lang="nl-NL" sz="2400" baseline="-25000" dirty="0">
                <a:sym typeface="Wingdings" pitchFamily="2" charset="2"/>
              </a:rPr>
              <a:t>4</a:t>
            </a:r>
            <a:r>
              <a:rPr lang="nl-NL" sz="2400" dirty="0">
                <a:sym typeface="Wingdings" pitchFamily="2" charset="2"/>
              </a:rPr>
              <a:t> (s)  +  5H</a:t>
            </a:r>
            <a:r>
              <a:rPr lang="nl-NL" sz="2400" baseline="-25000" dirty="0">
                <a:sym typeface="Wingdings" pitchFamily="2" charset="2"/>
              </a:rPr>
              <a:t>2</a:t>
            </a:r>
            <a:r>
              <a:rPr lang="nl-NL" sz="2400" dirty="0">
                <a:sym typeface="Wingdings" pitchFamily="2" charset="2"/>
              </a:rPr>
              <a:t>O(l)      CuSO</a:t>
            </a:r>
            <a:r>
              <a:rPr lang="nl-NL" sz="2400" baseline="-25000" dirty="0">
                <a:sym typeface="Wingdings" pitchFamily="2" charset="2"/>
              </a:rPr>
              <a:t>4</a:t>
            </a:r>
            <a:r>
              <a:rPr lang="nl-NL" sz="2400" b="1" dirty="0">
                <a:sym typeface="Wingdings" pitchFamily="2" charset="2"/>
              </a:rPr>
              <a:t>∙</a:t>
            </a:r>
            <a:r>
              <a:rPr lang="nl-NL" sz="2400" dirty="0">
                <a:sym typeface="Wingdings" pitchFamily="2" charset="2"/>
              </a:rPr>
              <a:t>5H</a:t>
            </a:r>
            <a:r>
              <a:rPr lang="nl-NL" sz="2400" baseline="-25000" dirty="0">
                <a:sym typeface="Wingdings" pitchFamily="2" charset="2"/>
              </a:rPr>
              <a:t>2</a:t>
            </a:r>
            <a:r>
              <a:rPr lang="nl-NL" sz="2400" dirty="0">
                <a:sym typeface="Wingdings" pitchFamily="2" charset="2"/>
              </a:rPr>
              <a:t>O(s)</a:t>
            </a:r>
          </a:p>
          <a:p>
            <a:endParaRPr lang="nl-NL" sz="2400" dirty="0">
              <a:sym typeface="Wingdings" pitchFamily="2" charset="2"/>
            </a:endParaRPr>
          </a:p>
          <a:p>
            <a:r>
              <a:rPr lang="nl-NL" sz="2400" dirty="0"/>
              <a:t>Blauw kopersulfaat is een </a:t>
            </a:r>
            <a:r>
              <a:rPr lang="nl-NL" sz="2400" dirty="0">
                <a:solidFill>
                  <a:srgbClr val="FF0000"/>
                </a:solidFill>
              </a:rPr>
              <a:t>hydraat</a:t>
            </a:r>
            <a:r>
              <a:rPr lang="nl-NL" sz="2400" dirty="0"/>
              <a:t>. Het bevat </a:t>
            </a:r>
            <a:r>
              <a:rPr lang="nl-NL" sz="2400" dirty="0">
                <a:solidFill>
                  <a:srgbClr val="FF0000"/>
                </a:solidFill>
              </a:rPr>
              <a:t>kristalwater</a:t>
            </a:r>
            <a:r>
              <a:rPr lang="nl-NL" sz="2400" dirty="0"/>
              <a:t>.</a:t>
            </a:r>
            <a:endParaRPr lang="nl-NL" sz="2000" dirty="0"/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6876256" y="5458525"/>
            <a:ext cx="0" cy="360040"/>
          </a:xfrm>
          <a:prstGeom prst="straightConnector1">
            <a:avLst/>
          </a:prstGeom>
          <a:ln w="190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630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154386F7-442A-4B1A-B936-0AE8BED834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5328592" cy="3544069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755576" y="4230900"/>
            <a:ext cx="849694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wit kopersulfaat (vast)  +  water      </a:t>
            </a:r>
            <a:r>
              <a:rPr lang="nl-NL" sz="2400" dirty="0">
                <a:sym typeface="Wingdings" pitchFamily="2" charset="2"/>
              </a:rPr>
              <a:t>   blauw kopersulfaat (vast)</a:t>
            </a:r>
          </a:p>
          <a:p>
            <a:endParaRPr lang="nl-NL" sz="2400" dirty="0">
              <a:sym typeface="Wingdings" pitchFamily="2" charset="2"/>
            </a:endParaRPr>
          </a:p>
          <a:p>
            <a:r>
              <a:rPr lang="nl-NL" sz="2400" dirty="0">
                <a:sym typeface="Wingdings" pitchFamily="2" charset="2"/>
              </a:rPr>
              <a:t>                        CuSO</a:t>
            </a:r>
            <a:r>
              <a:rPr lang="nl-NL" sz="2400" baseline="-25000" dirty="0">
                <a:sym typeface="Wingdings" pitchFamily="2" charset="2"/>
              </a:rPr>
              <a:t>4</a:t>
            </a:r>
            <a:r>
              <a:rPr lang="nl-NL" sz="2400" dirty="0">
                <a:sym typeface="Wingdings" pitchFamily="2" charset="2"/>
              </a:rPr>
              <a:t> (s)  +  5H</a:t>
            </a:r>
            <a:r>
              <a:rPr lang="nl-NL" sz="2400" baseline="-25000" dirty="0">
                <a:sym typeface="Wingdings" pitchFamily="2" charset="2"/>
              </a:rPr>
              <a:t>2</a:t>
            </a:r>
            <a:r>
              <a:rPr lang="nl-NL" sz="2400" dirty="0">
                <a:sym typeface="Wingdings" pitchFamily="2" charset="2"/>
              </a:rPr>
              <a:t>O(l)      CuSO</a:t>
            </a:r>
            <a:r>
              <a:rPr lang="nl-NL" sz="2400" baseline="-25000" dirty="0">
                <a:sym typeface="Wingdings" pitchFamily="2" charset="2"/>
              </a:rPr>
              <a:t>4</a:t>
            </a:r>
            <a:r>
              <a:rPr lang="nl-NL" sz="2400" b="1" dirty="0">
                <a:sym typeface="Wingdings" pitchFamily="2" charset="2"/>
              </a:rPr>
              <a:t>∙</a:t>
            </a:r>
            <a:r>
              <a:rPr lang="nl-NL" sz="2400" dirty="0">
                <a:sym typeface="Wingdings" pitchFamily="2" charset="2"/>
              </a:rPr>
              <a:t>5H</a:t>
            </a:r>
            <a:r>
              <a:rPr lang="nl-NL" sz="2400" baseline="-25000" dirty="0">
                <a:sym typeface="Wingdings" pitchFamily="2" charset="2"/>
              </a:rPr>
              <a:t>2</a:t>
            </a:r>
            <a:r>
              <a:rPr lang="nl-NL" sz="2400" dirty="0">
                <a:sym typeface="Wingdings" pitchFamily="2" charset="2"/>
              </a:rPr>
              <a:t>O(s)</a:t>
            </a:r>
          </a:p>
          <a:p>
            <a:endParaRPr lang="nl-NL" sz="2400" dirty="0">
              <a:sym typeface="Wingdings" pitchFamily="2" charset="2"/>
            </a:endParaRPr>
          </a:p>
          <a:p>
            <a:r>
              <a:rPr lang="nl-NL" sz="2400" dirty="0"/>
              <a:t>Blauw kopersulfaat is een hydraat. Het bevat kristalwater.</a:t>
            </a:r>
          </a:p>
          <a:p>
            <a:endParaRPr lang="nl-NL" sz="1600" dirty="0"/>
          </a:p>
          <a:p>
            <a:r>
              <a:rPr lang="nl-NL" sz="2000" dirty="0"/>
              <a:t>				</a:t>
            </a:r>
            <a:endParaRPr lang="nl-NL" sz="2000" dirty="0">
              <a:solidFill>
                <a:srgbClr val="FF0000"/>
              </a:solidFill>
            </a:endParaRPr>
          </a:p>
          <a:p>
            <a:endParaRPr lang="nl-NL" sz="2000" dirty="0"/>
          </a:p>
          <a:p>
            <a:r>
              <a:rPr lang="nl-NL" sz="2000" dirty="0"/>
              <a:t>							</a:t>
            </a:r>
          </a:p>
        </p:txBody>
      </p:sp>
      <p:cxnSp>
        <p:nvCxnSpPr>
          <p:cNvPr id="4" name="Rechte verbindingslijn met pijl 3"/>
          <p:cNvCxnSpPr/>
          <p:nvPr/>
        </p:nvCxnSpPr>
        <p:spPr>
          <a:xfrm>
            <a:off x="2339752" y="2420888"/>
            <a:ext cx="0" cy="187220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>
            <a:off x="2987824" y="1988840"/>
            <a:ext cx="3456384" cy="230425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met pijl 4"/>
          <p:cNvCxnSpPr/>
          <p:nvPr/>
        </p:nvCxnSpPr>
        <p:spPr>
          <a:xfrm>
            <a:off x="6876256" y="5458525"/>
            <a:ext cx="0" cy="360040"/>
          </a:xfrm>
          <a:prstGeom prst="straightConnector1">
            <a:avLst/>
          </a:prstGeom>
          <a:ln w="190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020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B4CCF5E1-8E20-417E-927A-DF0C34358C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24"/>
          <a:stretch/>
        </p:blipFill>
        <p:spPr>
          <a:xfrm>
            <a:off x="323527" y="332656"/>
            <a:ext cx="5328592" cy="3544069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711A4E55-4769-46EE-845C-BCBB279D5AD2}"/>
              </a:ext>
            </a:extLst>
          </p:cNvPr>
          <p:cNvSpPr txBox="1"/>
          <p:nvPr/>
        </p:nvSpPr>
        <p:spPr>
          <a:xfrm>
            <a:off x="5913689" y="535030"/>
            <a:ext cx="30081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Blauw kopersulfaat wordt verhit.</a:t>
            </a:r>
          </a:p>
        </p:txBody>
      </p:sp>
      <p:sp>
        <p:nvSpPr>
          <p:cNvPr id="4" name="Rechthoek: afgeronde hoeken 3">
            <a:extLst>
              <a:ext uri="{FF2B5EF4-FFF2-40B4-BE49-F238E27FC236}">
                <a16:creationId xmlns:a16="http://schemas.microsoft.com/office/drawing/2014/main" id="{694FED1F-27C6-42B0-807A-1C739CA8ED10}"/>
              </a:ext>
            </a:extLst>
          </p:cNvPr>
          <p:cNvSpPr/>
          <p:nvPr/>
        </p:nvSpPr>
        <p:spPr>
          <a:xfrm rot="2186088">
            <a:off x="2338542" y="1856769"/>
            <a:ext cx="1158450" cy="66324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070C0">
                  <a:shade val="30000"/>
                  <a:satMod val="115000"/>
                  <a:alpha val="59000"/>
                </a:srgbClr>
              </a:gs>
              <a:gs pos="57000">
                <a:srgbClr val="0070C0">
                  <a:shade val="67500"/>
                  <a:satMod val="115000"/>
                  <a:alpha val="75000"/>
                </a:srgbClr>
              </a:gs>
              <a:gs pos="100000">
                <a:srgbClr val="0070C0">
                  <a:shade val="100000"/>
                  <a:satMod val="115000"/>
                  <a:alpha val="7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7061649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6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B4CCF5E1-8E20-417E-927A-DF0C34358C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24"/>
          <a:stretch/>
        </p:blipFill>
        <p:spPr>
          <a:xfrm>
            <a:off x="323527" y="332656"/>
            <a:ext cx="5328592" cy="3544069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711A4E55-4769-46EE-845C-BCBB279D5AD2}"/>
              </a:ext>
            </a:extLst>
          </p:cNvPr>
          <p:cNvSpPr txBox="1"/>
          <p:nvPr/>
        </p:nvSpPr>
        <p:spPr>
          <a:xfrm>
            <a:off x="5913689" y="535030"/>
            <a:ext cx="30081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Blauw kopersulfaat wordt verhit.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40EBD26A-68CF-47B1-BB75-CDE8CE053455}"/>
              </a:ext>
            </a:extLst>
          </p:cNvPr>
          <p:cNvSpPr txBox="1"/>
          <p:nvPr/>
        </p:nvSpPr>
        <p:spPr>
          <a:xfrm>
            <a:off x="1160803" y="535030"/>
            <a:ext cx="40435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chemeClr val="bg1"/>
                </a:solidFill>
              </a:rPr>
              <a:t>water</a:t>
            </a:r>
          </a:p>
          <a:p>
            <a:r>
              <a:rPr lang="nl-NL" sz="2400" dirty="0">
                <a:solidFill>
                  <a:schemeClr val="bg1"/>
                </a:solidFill>
              </a:rPr>
              <a:t>    </a:t>
            </a:r>
          </a:p>
          <a:p>
            <a:r>
              <a:rPr lang="nl-NL" sz="2400" dirty="0">
                <a:solidFill>
                  <a:schemeClr val="bg1"/>
                </a:solidFill>
              </a:rPr>
              <a:t>            blauw kopersulfaat </a:t>
            </a:r>
          </a:p>
          <a:p>
            <a:endParaRPr lang="nl-NL" sz="2400" dirty="0">
              <a:solidFill>
                <a:schemeClr val="bg1"/>
              </a:solidFill>
            </a:endParaRPr>
          </a:p>
          <a:p>
            <a:r>
              <a:rPr lang="nl-NL" sz="2400" dirty="0">
                <a:solidFill>
                  <a:schemeClr val="bg1"/>
                </a:solidFill>
              </a:rPr>
              <a:t>                           wit kopersulfaat</a:t>
            </a:r>
          </a:p>
        </p:txBody>
      </p:sp>
    </p:spTree>
    <p:extLst>
      <p:ext uri="{BB962C8B-B14F-4D97-AF65-F5344CB8AC3E}">
        <p14:creationId xmlns:p14="http://schemas.microsoft.com/office/powerpoint/2010/main" val="380778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B4CCF5E1-8E20-417E-927A-DF0C34358C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24"/>
          <a:stretch/>
        </p:blipFill>
        <p:spPr>
          <a:xfrm>
            <a:off x="323527" y="332656"/>
            <a:ext cx="5328592" cy="3544069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755576" y="4230900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blauw kopersulfaat (vast)  </a:t>
            </a:r>
            <a:r>
              <a:rPr lang="nl-NL" sz="2400" dirty="0">
                <a:sym typeface="Wingdings" pitchFamily="2" charset="2"/>
              </a:rPr>
              <a:t>   wit kopersulfaat (vast)  +  water</a:t>
            </a:r>
          </a:p>
          <a:p>
            <a:endParaRPr lang="nl-NL" sz="2400" dirty="0">
              <a:sym typeface="Wingdings" pitchFamily="2" charset="2"/>
            </a:endParaRPr>
          </a:p>
          <a:p>
            <a:r>
              <a:rPr lang="nl-NL" sz="2400" dirty="0">
                <a:sym typeface="Wingdings" pitchFamily="2" charset="2"/>
              </a:rPr>
              <a:t>                   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62224B1-7C67-44AF-989F-210DE3213459}"/>
              </a:ext>
            </a:extLst>
          </p:cNvPr>
          <p:cNvSpPr txBox="1"/>
          <p:nvPr/>
        </p:nvSpPr>
        <p:spPr>
          <a:xfrm>
            <a:off x="1160803" y="535030"/>
            <a:ext cx="40435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chemeClr val="bg1"/>
                </a:solidFill>
              </a:rPr>
              <a:t>water</a:t>
            </a:r>
          </a:p>
          <a:p>
            <a:r>
              <a:rPr lang="nl-NL" sz="2400" dirty="0">
                <a:solidFill>
                  <a:schemeClr val="bg1"/>
                </a:solidFill>
              </a:rPr>
              <a:t>    </a:t>
            </a:r>
          </a:p>
          <a:p>
            <a:r>
              <a:rPr lang="nl-NL" sz="2400" dirty="0">
                <a:solidFill>
                  <a:schemeClr val="bg1"/>
                </a:solidFill>
              </a:rPr>
              <a:t>            blauw kopersulfaat </a:t>
            </a:r>
          </a:p>
          <a:p>
            <a:endParaRPr lang="nl-NL" sz="2400" dirty="0">
              <a:solidFill>
                <a:schemeClr val="bg1"/>
              </a:solidFill>
            </a:endParaRPr>
          </a:p>
          <a:p>
            <a:r>
              <a:rPr lang="nl-NL" sz="2400" dirty="0">
                <a:solidFill>
                  <a:schemeClr val="bg1"/>
                </a:solidFill>
              </a:rPr>
              <a:t>                           wit kopersulfaat</a:t>
            </a:r>
          </a:p>
        </p:txBody>
      </p:sp>
    </p:spTree>
    <p:extLst>
      <p:ext uri="{BB962C8B-B14F-4D97-AF65-F5344CB8AC3E}">
        <p14:creationId xmlns:p14="http://schemas.microsoft.com/office/powerpoint/2010/main" val="356070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B4CCF5E1-8E20-417E-927A-DF0C34358C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24"/>
          <a:stretch/>
        </p:blipFill>
        <p:spPr>
          <a:xfrm>
            <a:off x="323527" y="332656"/>
            <a:ext cx="5328592" cy="3544069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755576" y="4230900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blauw kopersulfaat (vast)  </a:t>
            </a:r>
            <a:r>
              <a:rPr lang="nl-NL" sz="2400" dirty="0">
                <a:sym typeface="Wingdings" pitchFamily="2" charset="2"/>
              </a:rPr>
              <a:t>   wit kopersulfaat (vast)  +  water</a:t>
            </a:r>
          </a:p>
          <a:p>
            <a:endParaRPr lang="nl-NL" sz="2400" dirty="0">
              <a:sym typeface="Wingdings" pitchFamily="2" charset="2"/>
            </a:endParaRPr>
          </a:p>
          <a:p>
            <a:r>
              <a:rPr lang="nl-NL" sz="2400" dirty="0">
                <a:sym typeface="Wingdings" pitchFamily="2" charset="2"/>
              </a:rPr>
              <a:t>                   CuSO</a:t>
            </a:r>
            <a:r>
              <a:rPr lang="nl-NL" sz="2400" baseline="-25000" dirty="0">
                <a:sym typeface="Wingdings" pitchFamily="2" charset="2"/>
              </a:rPr>
              <a:t>4</a:t>
            </a:r>
            <a:r>
              <a:rPr lang="nl-NL" sz="2400" b="1" dirty="0">
                <a:sym typeface="Wingdings" pitchFamily="2" charset="2"/>
              </a:rPr>
              <a:t>∙</a:t>
            </a:r>
            <a:r>
              <a:rPr lang="nl-NL" sz="2400" dirty="0">
                <a:sym typeface="Wingdings" pitchFamily="2" charset="2"/>
              </a:rPr>
              <a:t>5H</a:t>
            </a:r>
            <a:r>
              <a:rPr lang="nl-NL" sz="2400" baseline="-25000" dirty="0">
                <a:sym typeface="Wingdings" pitchFamily="2" charset="2"/>
              </a:rPr>
              <a:t>2</a:t>
            </a:r>
            <a:r>
              <a:rPr lang="nl-NL" sz="2400" dirty="0">
                <a:sym typeface="Wingdings" pitchFamily="2" charset="2"/>
              </a:rPr>
              <a:t>O(s)     CuSO</a:t>
            </a:r>
            <a:r>
              <a:rPr lang="nl-NL" sz="2400" baseline="-25000" dirty="0">
                <a:sym typeface="Wingdings" pitchFamily="2" charset="2"/>
              </a:rPr>
              <a:t>4</a:t>
            </a:r>
            <a:r>
              <a:rPr lang="nl-NL" sz="2400" dirty="0">
                <a:sym typeface="Wingdings" pitchFamily="2" charset="2"/>
              </a:rPr>
              <a:t> (s)  +  5H</a:t>
            </a:r>
            <a:r>
              <a:rPr lang="nl-NL" sz="2400" baseline="-25000" dirty="0">
                <a:sym typeface="Wingdings" pitchFamily="2" charset="2"/>
              </a:rPr>
              <a:t>2</a:t>
            </a:r>
            <a:r>
              <a:rPr lang="nl-NL" sz="2400" dirty="0">
                <a:sym typeface="Wingdings" pitchFamily="2" charset="2"/>
              </a:rPr>
              <a:t>O(l) 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62224B1-7C67-44AF-989F-210DE3213459}"/>
              </a:ext>
            </a:extLst>
          </p:cNvPr>
          <p:cNvSpPr txBox="1"/>
          <p:nvPr/>
        </p:nvSpPr>
        <p:spPr>
          <a:xfrm>
            <a:off x="1160803" y="535030"/>
            <a:ext cx="40435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chemeClr val="bg1"/>
                </a:solidFill>
              </a:rPr>
              <a:t>water</a:t>
            </a:r>
          </a:p>
          <a:p>
            <a:r>
              <a:rPr lang="nl-NL" sz="2400" dirty="0">
                <a:solidFill>
                  <a:schemeClr val="bg1"/>
                </a:solidFill>
              </a:rPr>
              <a:t>    </a:t>
            </a:r>
          </a:p>
          <a:p>
            <a:r>
              <a:rPr lang="nl-NL" sz="2400" dirty="0">
                <a:solidFill>
                  <a:schemeClr val="bg1"/>
                </a:solidFill>
              </a:rPr>
              <a:t>            blauw kopersulfaat </a:t>
            </a:r>
          </a:p>
          <a:p>
            <a:endParaRPr lang="nl-NL" sz="2400" dirty="0">
              <a:solidFill>
                <a:schemeClr val="bg1"/>
              </a:solidFill>
            </a:endParaRPr>
          </a:p>
          <a:p>
            <a:r>
              <a:rPr lang="nl-NL" sz="2400" dirty="0">
                <a:solidFill>
                  <a:schemeClr val="bg1"/>
                </a:solidFill>
              </a:rPr>
              <a:t>                           wit kopersulfaat</a:t>
            </a:r>
          </a:p>
        </p:txBody>
      </p:sp>
    </p:spTree>
    <p:extLst>
      <p:ext uri="{BB962C8B-B14F-4D97-AF65-F5344CB8AC3E}">
        <p14:creationId xmlns:p14="http://schemas.microsoft.com/office/powerpoint/2010/main" val="3746175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C:\Users\Paul\AppData\Local\Microsoft\Windows\INetCacheContent.Word\1.png">
            <a:extLst>
              <a:ext uri="{FF2B5EF4-FFF2-40B4-BE49-F238E27FC236}">
                <a16:creationId xmlns:a16="http://schemas.microsoft.com/office/drawing/2014/main" id="{01149E88-9830-42C3-A026-CB47F6ABF29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786" y="381166"/>
            <a:ext cx="7123733" cy="5771259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DD262851-A101-4554-9172-F49321AACD2D}"/>
              </a:ext>
            </a:extLst>
          </p:cNvPr>
          <p:cNvSpPr txBox="1"/>
          <p:nvPr/>
        </p:nvSpPr>
        <p:spPr>
          <a:xfrm>
            <a:off x="3150117" y="6213545"/>
            <a:ext cx="3162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wit kopersulfaat,  CuSO</a:t>
            </a:r>
            <a:r>
              <a:rPr lang="nl-NL" sz="2400" baseline="-250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740727368"/>
      </p:ext>
    </p:extLst>
  </p:cSld>
  <p:clrMapOvr>
    <a:masterClrMapping/>
  </p:clrMapOvr>
  <p:transition spd="slow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C:\Users\Paul\AppData\Local\Microsoft\Windows\INetCacheContent.Word\1.png">
            <a:extLst>
              <a:ext uri="{FF2B5EF4-FFF2-40B4-BE49-F238E27FC236}">
                <a16:creationId xmlns:a16="http://schemas.microsoft.com/office/drawing/2014/main" id="{01149E88-9830-42C3-A026-CB47F6ABF29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786" y="381166"/>
            <a:ext cx="7123733" cy="5771259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DD262851-A101-4554-9172-F49321AACD2D}"/>
              </a:ext>
            </a:extLst>
          </p:cNvPr>
          <p:cNvSpPr txBox="1"/>
          <p:nvPr/>
        </p:nvSpPr>
        <p:spPr>
          <a:xfrm>
            <a:off x="3150117" y="6213545"/>
            <a:ext cx="3162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wit kopersulfaat,  CuSO</a:t>
            </a:r>
            <a:r>
              <a:rPr lang="nl-NL" sz="2400" baseline="-25000" dirty="0"/>
              <a:t>4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38B80689-4E4B-4F73-B1FD-CAB5928C1C24}"/>
              </a:ext>
            </a:extLst>
          </p:cNvPr>
          <p:cNvSpPr txBox="1"/>
          <p:nvPr/>
        </p:nvSpPr>
        <p:spPr>
          <a:xfrm>
            <a:off x="3375589" y="182790"/>
            <a:ext cx="2773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Water toevoegen</a:t>
            </a:r>
          </a:p>
        </p:txBody>
      </p:sp>
    </p:spTree>
    <p:extLst>
      <p:ext uri="{BB962C8B-B14F-4D97-AF65-F5344CB8AC3E}">
        <p14:creationId xmlns:p14="http://schemas.microsoft.com/office/powerpoint/2010/main" val="1254659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 3">
            <a:extLst>
              <a:ext uri="{FF2B5EF4-FFF2-40B4-BE49-F238E27FC236}">
                <a16:creationId xmlns:a16="http://schemas.microsoft.com/office/drawing/2014/main" id="{35D78E3E-DCFD-4563-A7D7-71FEFE0E3FE6}"/>
              </a:ext>
            </a:extLst>
          </p:cNvPr>
          <p:cNvGrpSpPr/>
          <p:nvPr/>
        </p:nvGrpSpPr>
        <p:grpSpPr>
          <a:xfrm>
            <a:off x="1231786" y="381166"/>
            <a:ext cx="7123733" cy="5771259"/>
            <a:chOff x="1231786" y="381166"/>
            <a:chExt cx="7123733" cy="5771259"/>
          </a:xfrm>
        </p:grpSpPr>
        <p:pic>
          <p:nvPicPr>
            <p:cNvPr id="5" name="Afbeelding 4" descr="C:\Users\Paul\AppData\Local\Microsoft\Windows\INetCacheContent.Word\1.png">
              <a:extLst>
                <a:ext uri="{FF2B5EF4-FFF2-40B4-BE49-F238E27FC236}">
                  <a16:creationId xmlns:a16="http://schemas.microsoft.com/office/drawing/2014/main" id="{01149E88-9830-42C3-A026-CB47F6ABF290}"/>
                </a:ext>
              </a:extLst>
            </p:cNvPr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1786" y="381166"/>
              <a:ext cx="7123733" cy="577125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irc_mi" descr="Afbeeldingsresultaat voor h2o molecule">
              <a:hlinkClick r:id="rId3"/>
              <a:extLst>
                <a:ext uri="{FF2B5EF4-FFF2-40B4-BE49-F238E27FC236}">
                  <a16:creationId xmlns:a16="http://schemas.microsoft.com/office/drawing/2014/main" id="{C7740977-C931-49F7-AD1C-FD8BA38678EE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752262">
              <a:off x="3269440" y="2788139"/>
              <a:ext cx="906274" cy="56989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irc_mi" descr="Afbeeldingsresultaat voor h2o molecule">
              <a:hlinkClick r:id="rId3"/>
              <a:extLst>
                <a:ext uri="{FF2B5EF4-FFF2-40B4-BE49-F238E27FC236}">
                  <a16:creationId xmlns:a16="http://schemas.microsoft.com/office/drawing/2014/main" id="{386B7899-15C5-4E03-A144-B56CA8DE7DAD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529018">
              <a:off x="4304172" y="4265499"/>
              <a:ext cx="793837" cy="60862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irc_mi" descr="Afbeeldingsresultaat voor h2o molecule">
              <a:hlinkClick r:id="rId3"/>
              <a:extLst>
                <a:ext uri="{FF2B5EF4-FFF2-40B4-BE49-F238E27FC236}">
                  <a16:creationId xmlns:a16="http://schemas.microsoft.com/office/drawing/2014/main" id="{3B3E92EF-B752-41E5-8340-363FDC6CFDF5}"/>
                </a:ext>
              </a:extLst>
            </p:cNvPr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8210424">
              <a:off x="4758173" y="3022258"/>
              <a:ext cx="780695" cy="59422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irc_mi" descr="Afbeeldingsresultaat voor h2o molecule">
              <a:hlinkClick r:id="rId3"/>
              <a:extLst>
                <a:ext uri="{FF2B5EF4-FFF2-40B4-BE49-F238E27FC236}">
                  <a16:creationId xmlns:a16="http://schemas.microsoft.com/office/drawing/2014/main" id="{CF36E6D7-7001-4734-95C0-3E4D86301624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769383">
              <a:off x="5485370" y="3225840"/>
              <a:ext cx="850991" cy="6724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rc_mi" descr="Afbeeldingsresultaat voor h2o molecule">
              <a:hlinkClick r:id="rId3"/>
              <a:extLst>
                <a:ext uri="{FF2B5EF4-FFF2-40B4-BE49-F238E27FC236}">
                  <a16:creationId xmlns:a16="http://schemas.microsoft.com/office/drawing/2014/main" id="{F4C6B1EA-AEAC-49EE-B877-1D4490CBC05D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353367">
              <a:off x="4703603" y="3811478"/>
              <a:ext cx="803210" cy="6238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irc_mi" descr="Afbeeldingsresultaat voor h2o molecule">
              <a:hlinkClick r:id="rId3"/>
              <a:extLst>
                <a:ext uri="{FF2B5EF4-FFF2-40B4-BE49-F238E27FC236}">
                  <a16:creationId xmlns:a16="http://schemas.microsoft.com/office/drawing/2014/main" id="{B3F99944-C875-44E0-98DC-F6A95C87EC58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429032">
              <a:off x="4466348" y="1638391"/>
              <a:ext cx="850991" cy="53813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" name="irc_mi" descr="Afbeeldingsresultaat voor h2o molecule">
              <a:hlinkClick r:id="rId3"/>
              <a:extLst>
                <a:ext uri="{FF2B5EF4-FFF2-40B4-BE49-F238E27FC236}">
                  <a16:creationId xmlns:a16="http://schemas.microsoft.com/office/drawing/2014/main" id="{9396FC1F-D839-488F-BC96-62B4A3911BAD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51603">
              <a:off x="4139624" y="2750732"/>
              <a:ext cx="850991" cy="6724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irc_mi" descr="Afbeeldingsresultaat voor h2o molecule">
              <a:hlinkClick r:id="rId3"/>
              <a:extLst>
                <a:ext uri="{FF2B5EF4-FFF2-40B4-BE49-F238E27FC236}">
                  <a16:creationId xmlns:a16="http://schemas.microsoft.com/office/drawing/2014/main" id="{0C9E2729-70C3-4FC7-88F4-70E5AD072D0D}"/>
                </a:ext>
              </a:extLst>
            </p:cNvPr>
            <p:cNvPicPr/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1345065">
              <a:off x="3850869" y="2098396"/>
              <a:ext cx="740321" cy="5236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" name="irc_mi" descr="Afbeeldingsresultaat voor h2o molecule">
              <a:hlinkClick r:id="rId3"/>
              <a:extLst>
                <a:ext uri="{FF2B5EF4-FFF2-40B4-BE49-F238E27FC236}">
                  <a16:creationId xmlns:a16="http://schemas.microsoft.com/office/drawing/2014/main" id="{20682CDA-99D4-40EB-80F0-9E111CDF9503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7449588">
              <a:off x="5127124" y="4606660"/>
              <a:ext cx="850991" cy="6724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irc_mi" descr="Afbeeldingsresultaat voor h2o molecule">
              <a:hlinkClick r:id="rId3"/>
              <a:extLst>
                <a:ext uri="{FF2B5EF4-FFF2-40B4-BE49-F238E27FC236}">
                  <a16:creationId xmlns:a16="http://schemas.microsoft.com/office/drawing/2014/main" id="{18A88612-84C0-46F9-8D16-108636C3BFE9}"/>
                </a:ext>
              </a:extLst>
            </p:cNvPr>
            <p:cNvPicPr/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667855">
              <a:off x="3665721" y="1432044"/>
              <a:ext cx="776876" cy="53813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" name="irc_mi" descr="Afbeeldingsresultaat voor h2o molecule">
              <a:hlinkClick r:id="rId3"/>
              <a:extLst>
                <a:ext uri="{FF2B5EF4-FFF2-40B4-BE49-F238E27FC236}">
                  <a16:creationId xmlns:a16="http://schemas.microsoft.com/office/drawing/2014/main" id="{32F3A5B7-0A57-4AFD-9EC4-10D8E1D8159F}"/>
                </a:ext>
              </a:extLst>
            </p:cNvPr>
            <p:cNvPicPr/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1140195">
              <a:off x="4179115" y="916162"/>
              <a:ext cx="776876" cy="53813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" name="irc_mi" descr="Afbeeldingsresultaat voor h2o molecule">
              <a:hlinkClick r:id="rId3"/>
              <a:extLst>
                <a:ext uri="{FF2B5EF4-FFF2-40B4-BE49-F238E27FC236}">
                  <a16:creationId xmlns:a16="http://schemas.microsoft.com/office/drawing/2014/main" id="{A73A02F8-A406-411D-A1E6-B9289B003E45}"/>
                </a:ext>
              </a:extLst>
            </p:cNvPr>
            <p:cNvPicPr/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119603">
              <a:off x="4503405" y="5068687"/>
              <a:ext cx="776876" cy="53813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8" name="Tekstvak 17">
            <a:extLst>
              <a:ext uri="{FF2B5EF4-FFF2-40B4-BE49-F238E27FC236}">
                <a16:creationId xmlns:a16="http://schemas.microsoft.com/office/drawing/2014/main" id="{84EE7C48-942E-4E8B-A857-520E368CA575}"/>
              </a:ext>
            </a:extLst>
          </p:cNvPr>
          <p:cNvSpPr txBox="1"/>
          <p:nvPr/>
        </p:nvSpPr>
        <p:spPr>
          <a:xfrm>
            <a:off x="2779063" y="6211104"/>
            <a:ext cx="44032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blauw kopersulfaat,  CuSO</a:t>
            </a:r>
            <a:r>
              <a:rPr lang="nl-NL" sz="2400" baseline="-25000" dirty="0"/>
              <a:t>4</a:t>
            </a:r>
            <a:r>
              <a:rPr lang="nl-NL" sz="2400" b="1" dirty="0">
                <a:sym typeface="Wingdings" pitchFamily="2" charset="2"/>
              </a:rPr>
              <a:t>∙</a:t>
            </a:r>
            <a:r>
              <a:rPr lang="nl-NL" sz="2400" dirty="0">
                <a:sym typeface="Wingdings" pitchFamily="2" charset="2"/>
              </a:rPr>
              <a:t>5H</a:t>
            </a:r>
            <a:r>
              <a:rPr lang="nl-NL" sz="2400" baseline="-25000" dirty="0">
                <a:sym typeface="Wingdings" pitchFamily="2" charset="2"/>
              </a:rPr>
              <a:t>2</a:t>
            </a:r>
            <a:r>
              <a:rPr lang="nl-NL" sz="2400" dirty="0">
                <a:sym typeface="Wingdings" pitchFamily="2" charset="2"/>
              </a:rPr>
              <a:t>O</a:t>
            </a:r>
            <a:endParaRPr lang="nl-NL" sz="2400" baseline="-25000" dirty="0"/>
          </a:p>
        </p:txBody>
      </p:sp>
    </p:spTree>
    <p:extLst>
      <p:ext uri="{BB962C8B-B14F-4D97-AF65-F5344CB8AC3E}">
        <p14:creationId xmlns:p14="http://schemas.microsoft.com/office/powerpoint/2010/main" val="428051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>
        <p:fade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 3">
            <a:extLst>
              <a:ext uri="{FF2B5EF4-FFF2-40B4-BE49-F238E27FC236}">
                <a16:creationId xmlns:a16="http://schemas.microsoft.com/office/drawing/2014/main" id="{35D78E3E-DCFD-4563-A7D7-71FEFE0E3FE6}"/>
              </a:ext>
            </a:extLst>
          </p:cNvPr>
          <p:cNvGrpSpPr/>
          <p:nvPr/>
        </p:nvGrpSpPr>
        <p:grpSpPr>
          <a:xfrm>
            <a:off x="1231786" y="381166"/>
            <a:ext cx="7123733" cy="5771259"/>
            <a:chOff x="1231786" y="381166"/>
            <a:chExt cx="7123733" cy="5771259"/>
          </a:xfrm>
        </p:grpSpPr>
        <p:pic>
          <p:nvPicPr>
            <p:cNvPr id="5" name="Afbeelding 4" descr="C:\Users\Paul\AppData\Local\Microsoft\Windows\INetCacheContent.Word\1.png">
              <a:extLst>
                <a:ext uri="{FF2B5EF4-FFF2-40B4-BE49-F238E27FC236}">
                  <a16:creationId xmlns:a16="http://schemas.microsoft.com/office/drawing/2014/main" id="{01149E88-9830-42C3-A026-CB47F6ABF290}"/>
                </a:ext>
              </a:extLst>
            </p:cNvPr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1786" y="381166"/>
              <a:ext cx="7123733" cy="577125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irc_mi" descr="Afbeeldingsresultaat voor h2o molecule">
              <a:hlinkClick r:id="rId3"/>
              <a:extLst>
                <a:ext uri="{FF2B5EF4-FFF2-40B4-BE49-F238E27FC236}">
                  <a16:creationId xmlns:a16="http://schemas.microsoft.com/office/drawing/2014/main" id="{C7740977-C931-49F7-AD1C-FD8BA38678EE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752262">
              <a:off x="3269440" y="2788139"/>
              <a:ext cx="906274" cy="56989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irc_mi" descr="Afbeeldingsresultaat voor h2o molecule">
              <a:hlinkClick r:id="rId3"/>
              <a:extLst>
                <a:ext uri="{FF2B5EF4-FFF2-40B4-BE49-F238E27FC236}">
                  <a16:creationId xmlns:a16="http://schemas.microsoft.com/office/drawing/2014/main" id="{386B7899-15C5-4E03-A144-B56CA8DE7DAD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529018">
              <a:off x="4304172" y="4265499"/>
              <a:ext cx="793837" cy="60862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irc_mi" descr="Afbeeldingsresultaat voor h2o molecule">
              <a:hlinkClick r:id="rId3"/>
              <a:extLst>
                <a:ext uri="{FF2B5EF4-FFF2-40B4-BE49-F238E27FC236}">
                  <a16:creationId xmlns:a16="http://schemas.microsoft.com/office/drawing/2014/main" id="{3B3E92EF-B752-41E5-8340-363FDC6CFDF5}"/>
                </a:ext>
              </a:extLst>
            </p:cNvPr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8210424">
              <a:off x="4758173" y="3022258"/>
              <a:ext cx="780695" cy="59422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irc_mi" descr="Afbeeldingsresultaat voor h2o molecule">
              <a:hlinkClick r:id="rId3"/>
              <a:extLst>
                <a:ext uri="{FF2B5EF4-FFF2-40B4-BE49-F238E27FC236}">
                  <a16:creationId xmlns:a16="http://schemas.microsoft.com/office/drawing/2014/main" id="{CF36E6D7-7001-4734-95C0-3E4D86301624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769383">
              <a:off x="5485370" y="3225840"/>
              <a:ext cx="850991" cy="6724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rc_mi" descr="Afbeeldingsresultaat voor h2o molecule">
              <a:hlinkClick r:id="rId3"/>
              <a:extLst>
                <a:ext uri="{FF2B5EF4-FFF2-40B4-BE49-F238E27FC236}">
                  <a16:creationId xmlns:a16="http://schemas.microsoft.com/office/drawing/2014/main" id="{F4C6B1EA-AEAC-49EE-B877-1D4490CBC05D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353367">
              <a:off x="4703603" y="3811478"/>
              <a:ext cx="803210" cy="6238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irc_mi" descr="Afbeeldingsresultaat voor h2o molecule">
              <a:hlinkClick r:id="rId3"/>
              <a:extLst>
                <a:ext uri="{FF2B5EF4-FFF2-40B4-BE49-F238E27FC236}">
                  <a16:creationId xmlns:a16="http://schemas.microsoft.com/office/drawing/2014/main" id="{B3F99944-C875-44E0-98DC-F6A95C87EC58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429032">
              <a:off x="4466348" y="1638391"/>
              <a:ext cx="850991" cy="53813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" name="irc_mi" descr="Afbeeldingsresultaat voor h2o molecule">
              <a:hlinkClick r:id="rId3"/>
              <a:extLst>
                <a:ext uri="{FF2B5EF4-FFF2-40B4-BE49-F238E27FC236}">
                  <a16:creationId xmlns:a16="http://schemas.microsoft.com/office/drawing/2014/main" id="{9396FC1F-D839-488F-BC96-62B4A3911BAD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51603">
              <a:off x="4139624" y="2750732"/>
              <a:ext cx="850991" cy="6724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irc_mi" descr="Afbeeldingsresultaat voor h2o molecule">
              <a:hlinkClick r:id="rId3"/>
              <a:extLst>
                <a:ext uri="{FF2B5EF4-FFF2-40B4-BE49-F238E27FC236}">
                  <a16:creationId xmlns:a16="http://schemas.microsoft.com/office/drawing/2014/main" id="{0C9E2729-70C3-4FC7-88F4-70E5AD072D0D}"/>
                </a:ext>
              </a:extLst>
            </p:cNvPr>
            <p:cNvPicPr/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1345065">
              <a:off x="3850869" y="2098396"/>
              <a:ext cx="740321" cy="5236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" name="irc_mi" descr="Afbeeldingsresultaat voor h2o molecule">
              <a:hlinkClick r:id="rId3"/>
              <a:extLst>
                <a:ext uri="{FF2B5EF4-FFF2-40B4-BE49-F238E27FC236}">
                  <a16:creationId xmlns:a16="http://schemas.microsoft.com/office/drawing/2014/main" id="{20682CDA-99D4-40EB-80F0-9E111CDF9503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7449588">
              <a:off x="5127124" y="4606660"/>
              <a:ext cx="850991" cy="6724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irc_mi" descr="Afbeeldingsresultaat voor h2o molecule">
              <a:hlinkClick r:id="rId3"/>
              <a:extLst>
                <a:ext uri="{FF2B5EF4-FFF2-40B4-BE49-F238E27FC236}">
                  <a16:creationId xmlns:a16="http://schemas.microsoft.com/office/drawing/2014/main" id="{18A88612-84C0-46F9-8D16-108636C3BFE9}"/>
                </a:ext>
              </a:extLst>
            </p:cNvPr>
            <p:cNvPicPr/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667855">
              <a:off x="3665721" y="1432044"/>
              <a:ext cx="776876" cy="53813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" name="irc_mi" descr="Afbeeldingsresultaat voor h2o molecule">
              <a:hlinkClick r:id="rId3"/>
              <a:extLst>
                <a:ext uri="{FF2B5EF4-FFF2-40B4-BE49-F238E27FC236}">
                  <a16:creationId xmlns:a16="http://schemas.microsoft.com/office/drawing/2014/main" id="{32F3A5B7-0A57-4AFD-9EC4-10D8E1D8159F}"/>
                </a:ext>
              </a:extLst>
            </p:cNvPr>
            <p:cNvPicPr/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1140195">
              <a:off x="4179115" y="916162"/>
              <a:ext cx="776876" cy="53813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" name="irc_mi" descr="Afbeeldingsresultaat voor h2o molecule">
              <a:hlinkClick r:id="rId3"/>
              <a:extLst>
                <a:ext uri="{FF2B5EF4-FFF2-40B4-BE49-F238E27FC236}">
                  <a16:creationId xmlns:a16="http://schemas.microsoft.com/office/drawing/2014/main" id="{A73A02F8-A406-411D-A1E6-B9289B003E45}"/>
                </a:ext>
              </a:extLst>
            </p:cNvPr>
            <p:cNvPicPr/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119603">
              <a:off x="4503405" y="5068687"/>
              <a:ext cx="776876" cy="53813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8" name="Tekstvak 17">
            <a:extLst>
              <a:ext uri="{FF2B5EF4-FFF2-40B4-BE49-F238E27FC236}">
                <a16:creationId xmlns:a16="http://schemas.microsoft.com/office/drawing/2014/main" id="{84EE7C48-942E-4E8B-A857-520E368CA575}"/>
              </a:ext>
            </a:extLst>
          </p:cNvPr>
          <p:cNvSpPr txBox="1"/>
          <p:nvPr/>
        </p:nvSpPr>
        <p:spPr>
          <a:xfrm>
            <a:off x="2779063" y="6211104"/>
            <a:ext cx="44032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blauw kopersulfaat,  CuSO</a:t>
            </a:r>
            <a:r>
              <a:rPr lang="nl-NL" sz="2400" baseline="-25000" dirty="0"/>
              <a:t>4</a:t>
            </a:r>
            <a:r>
              <a:rPr lang="nl-NL" sz="2400" b="1" dirty="0">
                <a:sym typeface="Wingdings" pitchFamily="2" charset="2"/>
              </a:rPr>
              <a:t>∙</a:t>
            </a:r>
            <a:r>
              <a:rPr lang="nl-NL" sz="2400" dirty="0">
                <a:sym typeface="Wingdings" pitchFamily="2" charset="2"/>
              </a:rPr>
              <a:t>5H</a:t>
            </a:r>
            <a:r>
              <a:rPr lang="nl-NL" sz="2400" baseline="-25000" dirty="0">
                <a:sym typeface="Wingdings" pitchFamily="2" charset="2"/>
              </a:rPr>
              <a:t>2</a:t>
            </a:r>
            <a:r>
              <a:rPr lang="nl-NL" sz="2400" dirty="0">
                <a:sym typeface="Wingdings" pitchFamily="2" charset="2"/>
              </a:rPr>
              <a:t>O</a:t>
            </a:r>
            <a:endParaRPr lang="nl-NL" sz="2400" baseline="-25000" dirty="0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BFB4EB3E-165B-4FEC-8111-0E9357CD8703}"/>
              </a:ext>
            </a:extLst>
          </p:cNvPr>
          <p:cNvSpPr txBox="1"/>
          <p:nvPr/>
        </p:nvSpPr>
        <p:spPr>
          <a:xfrm>
            <a:off x="3375589" y="182790"/>
            <a:ext cx="2773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Verwarmen </a:t>
            </a:r>
          </a:p>
        </p:txBody>
      </p:sp>
    </p:spTree>
    <p:extLst>
      <p:ext uri="{BB962C8B-B14F-4D97-AF65-F5344CB8AC3E}">
        <p14:creationId xmlns:p14="http://schemas.microsoft.com/office/powerpoint/2010/main" val="3237876220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upload.wikimedia.org/wikipedia/commons/thumb/7/70/Hydrating-copper(II)-sulfate.jpg/264px-Hydrating-copper(II)-sulfa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5328592" cy="3552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EB21B58B-9B03-4F9B-BDFD-4AD7CAB90F81}"/>
              </a:ext>
            </a:extLst>
          </p:cNvPr>
          <p:cNvSpPr txBox="1"/>
          <p:nvPr/>
        </p:nvSpPr>
        <p:spPr>
          <a:xfrm>
            <a:off x="5913689" y="535030"/>
            <a:ext cx="30081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Een paar druppels water toegevoegd aan</a:t>
            </a:r>
          </a:p>
          <a:p>
            <a:r>
              <a:rPr lang="nl-NL" sz="2400" dirty="0"/>
              <a:t>wit kopersulfaat.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09403CC-BD52-4637-BDA1-AB00669F9F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5328592" cy="3544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360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C:\Users\Paul\AppData\Local\Microsoft\Windows\INetCacheContent.Word\1.png">
            <a:extLst>
              <a:ext uri="{FF2B5EF4-FFF2-40B4-BE49-F238E27FC236}">
                <a16:creationId xmlns:a16="http://schemas.microsoft.com/office/drawing/2014/main" id="{01149E88-9830-42C3-A026-CB47F6ABF29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786" y="381166"/>
            <a:ext cx="7123733" cy="577125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489CDF8A-4BC8-4F87-AA41-3DB5562C39FE}"/>
              </a:ext>
            </a:extLst>
          </p:cNvPr>
          <p:cNvSpPr txBox="1"/>
          <p:nvPr/>
        </p:nvSpPr>
        <p:spPr>
          <a:xfrm>
            <a:off x="3150117" y="6213545"/>
            <a:ext cx="3162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wit kopersulfaat,  CuSO</a:t>
            </a:r>
            <a:r>
              <a:rPr lang="nl-NL" sz="2400" baseline="-250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176351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>
        <p:fade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4643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74CDF728-6415-431B-8ECD-EBE0AA9743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5328592" cy="3544069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755576" y="4230900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wit kopersulfaat</a:t>
            </a:r>
            <a:endParaRPr lang="nl-NL" sz="2000" dirty="0"/>
          </a:p>
        </p:txBody>
      </p:sp>
      <p:cxnSp>
        <p:nvCxnSpPr>
          <p:cNvPr id="4" name="Rechte verbindingslijn met pijl 3"/>
          <p:cNvCxnSpPr/>
          <p:nvPr/>
        </p:nvCxnSpPr>
        <p:spPr>
          <a:xfrm>
            <a:off x="2339752" y="2420888"/>
            <a:ext cx="0" cy="187220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>
            <a:extLst>
              <a:ext uri="{FF2B5EF4-FFF2-40B4-BE49-F238E27FC236}">
                <a16:creationId xmlns:a16="http://schemas.microsoft.com/office/drawing/2014/main" id="{8603A777-FB7B-4E57-9A0D-DE2EB0C690BF}"/>
              </a:ext>
            </a:extLst>
          </p:cNvPr>
          <p:cNvSpPr txBox="1"/>
          <p:nvPr/>
        </p:nvSpPr>
        <p:spPr>
          <a:xfrm>
            <a:off x="5913689" y="535030"/>
            <a:ext cx="30081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Een paar druppels water toegevoegd aan</a:t>
            </a:r>
          </a:p>
          <a:p>
            <a:r>
              <a:rPr lang="nl-NL" sz="2400" dirty="0"/>
              <a:t>wit kopersulfaat.</a:t>
            </a:r>
          </a:p>
        </p:txBody>
      </p:sp>
    </p:spTree>
    <p:extLst>
      <p:ext uri="{BB962C8B-B14F-4D97-AF65-F5344CB8AC3E}">
        <p14:creationId xmlns:p14="http://schemas.microsoft.com/office/powerpoint/2010/main" val="17862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C2AFDF13-90AB-4FDE-9D23-2C2B6B5FDA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5328592" cy="3544069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755576" y="4230900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wit kopersulfaat (vast)  </a:t>
            </a:r>
            <a:r>
              <a:rPr lang="nl-NL" sz="2400" dirty="0">
                <a:solidFill>
                  <a:schemeClr val="bg1"/>
                </a:solidFill>
              </a:rPr>
              <a:t>+  water      </a:t>
            </a:r>
            <a:r>
              <a:rPr lang="nl-NL" sz="2400" dirty="0">
                <a:solidFill>
                  <a:schemeClr val="bg1"/>
                </a:solidFill>
                <a:sym typeface="Wingdings" pitchFamily="2" charset="2"/>
              </a:rPr>
              <a:t>   </a:t>
            </a:r>
            <a:r>
              <a:rPr lang="nl-NL" sz="2400" dirty="0">
                <a:sym typeface="Wingdings" pitchFamily="2" charset="2"/>
              </a:rPr>
              <a:t>blauw kopersulfaat (vast)</a:t>
            </a:r>
          </a:p>
          <a:p>
            <a:endParaRPr lang="nl-NL" sz="2400" dirty="0">
              <a:sym typeface="Wingdings" pitchFamily="2" charset="2"/>
            </a:endParaRPr>
          </a:p>
        </p:txBody>
      </p:sp>
      <p:cxnSp>
        <p:nvCxnSpPr>
          <p:cNvPr id="4" name="Rechte verbindingslijn met pijl 3"/>
          <p:cNvCxnSpPr/>
          <p:nvPr/>
        </p:nvCxnSpPr>
        <p:spPr>
          <a:xfrm>
            <a:off x="2339752" y="2420888"/>
            <a:ext cx="0" cy="187220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>
            <a:off x="2987824" y="1988840"/>
            <a:ext cx="3456384" cy="230425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>
            <a:extLst>
              <a:ext uri="{FF2B5EF4-FFF2-40B4-BE49-F238E27FC236}">
                <a16:creationId xmlns:a16="http://schemas.microsoft.com/office/drawing/2014/main" id="{27A4F3E3-EB35-442E-B757-51BD9CE1586F}"/>
              </a:ext>
            </a:extLst>
          </p:cNvPr>
          <p:cNvSpPr txBox="1"/>
          <p:nvPr/>
        </p:nvSpPr>
        <p:spPr>
          <a:xfrm>
            <a:off x="5913689" y="535030"/>
            <a:ext cx="30081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Een paar druppels water toegevoegd aan</a:t>
            </a:r>
          </a:p>
          <a:p>
            <a:r>
              <a:rPr lang="nl-NL" sz="2400" dirty="0"/>
              <a:t>wit kopersulfaat.</a:t>
            </a:r>
          </a:p>
        </p:txBody>
      </p:sp>
    </p:spTree>
    <p:extLst>
      <p:ext uri="{BB962C8B-B14F-4D97-AF65-F5344CB8AC3E}">
        <p14:creationId xmlns:p14="http://schemas.microsoft.com/office/powerpoint/2010/main" val="2618363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FB134AF0-D593-4A58-B3B4-22D3130950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5328592" cy="3544069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755576" y="4230900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wit kopersulfaat (vast)  +  water      </a:t>
            </a:r>
            <a:r>
              <a:rPr lang="nl-NL" sz="2400" dirty="0">
                <a:sym typeface="Wingdings" pitchFamily="2" charset="2"/>
              </a:rPr>
              <a:t>   blauw kopersulfaat (vast)</a:t>
            </a:r>
          </a:p>
          <a:p>
            <a:endParaRPr lang="nl-NL" sz="2400" dirty="0">
              <a:sym typeface="Wingdings" pitchFamily="2" charset="2"/>
            </a:endParaRPr>
          </a:p>
        </p:txBody>
      </p:sp>
      <p:cxnSp>
        <p:nvCxnSpPr>
          <p:cNvPr id="4" name="Rechte verbindingslijn met pijl 3"/>
          <p:cNvCxnSpPr/>
          <p:nvPr/>
        </p:nvCxnSpPr>
        <p:spPr>
          <a:xfrm>
            <a:off x="2339752" y="2420888"/>
            <a:ext cx="0" cy="187220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>
            <a:off x="2987824" y="1988840"/>
            <a:ext cx="3456384" cy="230425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vak 7">
            <a:extLst>
              <a:ext uri="{FF2B5EF4-FFF2-40B4-BE49-F238E27FC236}">
                <a16:creationId xmlns:a16="http://schemas.microsoft.com/office/drawing/2014/main" id="{DD958C5D-D718-4496-82AF-6B126C6CCC3C}"/>
              </a:ext>
            </a:extLst>
          </p:cNvPr>
          <p:cNvSpPr txBox="1"/>
          <p:nvPr/>
        </p:nvSpPr>
        <p:spPr>
          <a:xfrm>
            <a:off x="5913689" y="535030"/>
            <a:ext cx="30081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Een paar druppels water toegevoegd aan</a:t>
            </a:r>
          </a:p>
          <a:p>
            <a:r>
              <a:rPr lang="nl-NL" sz="2400" dirty="0"/>
              <a:t>wit kopersulfaat.</a:t>
            </a:r>
          </a:p>
        </p:txBody>
      </p:sp>
    </p:spTree>
    <p:extLst>
      <p:ext uri="{BB962C8B-B14F-4D97-AF65-F5344CB8AC3E}">
        <p14:creationId xmlns:p14="http://schemas.microsoft.com/office/powerpoint/2010/main" val="199503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A7C52F4D-47C6-478F-89C9-7F3E6AE08B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5328592" cy="3544069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755576" y="4230900"/>
            <a:ext cx="84969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wit kopersulfaat (vast)  +  water      </a:t>
            </a:r>
            <a:r>
              <a:rPr lang="nl-NL" sz="2400" dirty="0">
                <a:sym typeface="Wingdings" pitchFamily="2" charset="2"/>
              </a:rPr>
              <a:t>   blauw kopersulfaat (vast)</a:t>
            </a:r>
          </a:p>
          <a:p>
            <a:endParaRPr lang="nl-NL" sz="2400" dirty="0">
              <a:sym typeface="Wingdings" pitchFamily="2" charset="2"/>
            </a:endParaRPr>
          </a:p>
          <a:p>
            <a:r>
              <a:rPr lang="nl-NL" sz="2400" dirty="0">
                <a:sym typeface="Wingdings" pitchFamily="2" charset="2"/>
              </a:rPr>
              <a:t>                        CuSO</a:t>
            </a:r>
            <a:r>
              <a:rPr lang="nl-NL" sz="2400" baseline="-25000" dirty="0">
                <a:sym typeface="Wingdings" pitchFamily="2" charset="2"/>
              </a:rPr>
              <a:t>4</a:t>
            </a:r>
            <a:r>
              <a:rPr lang="nl-NL" sz="2400" dirty="0">
                <a:sym typeface="Wingdings" pitchFamily="2" charset="2"/>
              </a:rPr>
              <a:t> (s)  +  5H</a:t>
            </a:r>
            <a:r>
              <a:rPr lang="nl-NL" sz="2400" baseline="-25000" dirty="0">
                <a:sym typeface="Wingdings" pitchFamily="2" charset="2"/>
              </a:rPr>
              <a:t>2</a:t>
            </a:r>
            <a:r>
              <a:rPr lang="nl-NL" sz="2400" dirty="0">
                <a:sym typeface="Wingdings" pitchFamily="2" charset="2"/>
              </a:rPr>
              <a:t>O(l)      CuSO</a:t>
            </a:r>
            <a:r>
              <a:rPr lang="nl-NL" sz="2400" baseline="-25000" dirty="0">
                <a:sym typeface="Wingdings" pitchFamily="2" charset="2"/>
              </a:rPr>
              <a:t>4</a:t>
            </a:r>
            <a:r>
              <a:rPr lang="nl-NL" sz="2400" b="1" dirty="0">
                <a:sym typeface="Wingdings" pitchFamily="2" charset="2"/>
              </a:rPr>
              <a:t>∙</a:t>
            </a:r>
            <a:r>
              <a:rPr lang="nl-NL" sz="2400" dirty="0">
                <a:sym typeface="Wingdings" pitchFamily="2" charset="2"/>
              </a:rPr>
              <a:t>5H</a:t>
            </a:r>
            <a:r>
              <a:rPr lang="nl-NL" sz="2400" baseline="-25000" dirty="0">
                <a:sym typeface="Wingdings" pitchFamily="2" charset="2"/>
              </a:rPr>
              <a:t>2</a:t>
            </a:r>
            <a:r>
              <a:rPr lang="nl-NL" sz="2400" dirty="0">
                <a:sym typeface="Wingdings" pitchFamily="2" charset="2"/>
              </a:rPr>
              <a:t>O(s)</a:t>
            </a:r>
          </a:p>
          <a:p>
            <a:endParaRPr lang="nl-NL" sz="2400" dirty="0">
              <a:sym typeface="Wingdings" pitchFamily="2" charset="2"/>
            </a:endParaRPr>
          </a:p>
          <a:p>
            <a:r>
              <a:rPr lang="nl-NL" sz="2400" dirty="0"/>
              <a:t>					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23671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9E8D7E81-ADC0-4924-8292-CB3058EDA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5328592" cy="3544069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755576" y="4230900"/>
            <a:ext cx="8496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wit kopersulfaat (vast)  +  water      </a:t>
            </a:r>
            <a:r>
              <a:rPr lang="nl-NL" sz="2400" dirty="0">
                <a:sym typeface="Wingdings" pitchFamily="2" charset="2"/>
              </a:rPr>
              <a:t>   blauw kopersulfaat (vast)</a:t>
            </a:r>
          </a:p>
          <a:p>
            <a:endParaRPr lang="nl-NL" sz="2400" dirty="0">
              <a:sym typeface="Wingdings" pitchFamily="2" charset="2"/>
            </a:endParaRPr>
          </a:p>
          <a:p>
            <a:r>
              <a:rPr lang="nl-NL" sz="2400" dirty="0">
                <a:sym typeface="Wingdings" pitchFamily="2" charset="2"/>
              </a:rPr>
              <a:t>                        CuSO</a:t>
            </a:r>
            <a:r>
              <a:rPr lang="nl-NL" sz="2400" baseline="-25000" dirty="0">
                <a:sym typeface="Wingdings" pitchFamily="2" charset="2"/>
              </a:rPr>
              <a:t>4</a:t>
            </a:r>
            <a:r>
              <a:rPr lang="nl-NL" sz="2400" dirty="0">
                <a:sym typeface="Wingdings" pitchFamily="2" charset="2"/>
              </a:rPr>
              <a:t> (s)  +  5H</a:t>
            </a:r>
            <a:r>
              <a:rPr lang="nl-NL" sz="2400" baseline="-25000" dirty="0">
                <a:sym typeface="Wingdings" pitchFamily="2" charset="2"/>
              </a:rPr>
              <a:t>2</a:t>
            </a:r>
            <a:r>
              <a:rPr lang="nl-NL" sz="2400" dirty="0">
                <a:sym typeface="Wingdings" pitchFamily="2" charset="2"/>
              </a:rPr>
              <a:t>O(l)      CuSO</a:t>
            </a:r>
            <a:r>
              <a:rPr lang="nl-NL" sz="2400" baseline="-25000" dirty="0">
                <a:sym typeface="Wingdings" pitchFamily="2" charset="2"/>
              </a:rPr>
              <a:t>4</a:t>
            </a:r>
            <a:r>
              <a:rPr lang="nl-NL" sz="2400" b="1" dirty="0">
                <a:sym typeface="Wingdings" pitchFamily="2" charset="2"/>
              </a:rPr>
              <a:t>∙</a:t>
            </a:r>
            <a:r>
              <a:rPr lang="nl-NL" sz="2400" dirty="0">
                <a:sym typeface="Wingdings" pitchFamily="2" charset="2"/>
              </a:rPr>
              <a:t>5H</a:t>
            </a:r>
            <a:r>
              <a:rPr lang="nl-NL" sz="2400" baseline="-25000" dirty="0">
                <a:sym typeface="Wingdings" pitchFamily="2" charset="2"/>
              </a:rPr>
              <a:t>2</a:t>
            </a:r>
            <a:r>
              <a:rPr lang="nl-NL" sz="2400" dirty="0">
                <a:sym typeface="Wingdings" pitchFamily="2" charset="2"/>
              </a:rPr>
              <a:t>O(s)</a:t>
            </a:r>
          </a:p>
          <a:p>
            <a:endParaRPr lang="nl-NL" sz="2400" dirty="0">
              <a:sym typeface="Wingdings" pitchFamily="2" charset="2"/>
            </a:endParaRPr>
          </a:p>
          <a:p>
            <a:r>
              <a:rPr lang="nl-NL" sz="2400" dirty="0"/>
              <a:t>					    </a:t>
            </a:r>
            <a:r>
              <a:rPr lang="nl-NL" sz="2400" dirty="0" err="1">
                <a:solidFill>
                  <a:srgbClr val="FF0000"/>
                </a:solidFill>
              </a:rPr>
              <a:t>kopersulfaatpentahydraat</a:t>
            </a:r>
            <a:endParaRPr lang="nl-NL" sz="2400" dirty="0">
              <a:solidFill>
                <a:srgbClr val="FF0000"/>
              </a:solidFill>
            </a:endParaRPr>
          </a:p>
          <a:p>
            <a:r>
              <a:rPr lang="nl-NL" sz="2000" dirty="0"/>
              <a:t>							</a:t>
            </a:r>
          </a:p>
        </p:txBody>
      </p:sp>
    </p:spTree>
    <p:extLst>
      <p:ext uri="{BB962C8B-B14F-4D97-AF65-F5344CB8AC3E}">
        <p14:creationId xmlns:p14="http://schemas.microsoft.com/office/powerpoint/2010/main" val="3142973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BBA25E6C-4BCF-4689-AD7F-01B4346645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5328592" cy="3544069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755576" y="4230900"/>
            <a:ext cx="8496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wit kopersulfaat (vast)  +  water      </a:t>
            </a:r>
            <a:r>
              <a:rPr lang="nl-NL" sz="2400" dirty="0">
                <a:sym typeface="Wingdings" pitchFamily="2" charset="2"/>
              </a:rPr>
              <a:t>   blauw kopersulfaat (vast)</a:t>
            </a:r>
          </a:p>
          <a:p>
            <a:endParaRPr lang="nl-NL" sz="2400" dirty="0">
              <a:sym typeface="Wingdings" pitchFamily="2" charset="2"/>
            </a:endParaRPr>
          </a:p>
          <a:p>
            <a:r>
              <a:rPr lang="nl-NL" sz="2400" dirty="0">
                <a:sym typeface="Wingdings" pitchFamily="2" charset="2"/>
              </a:rPr>
              <a:t>                        CuSO</a:t>
            </a:r>
            <a:r>
              <a:rPr lang="nl-NL" sz="2400" baseline="-25000" dirty="0">
                <a:sym typeface="Wingdings" pitchFamily="2" charset="2"/>
              </a:rPr>
              <a:t>4</a:t>
            </a:r>
            <a:r>
              <a:rPr lang="nl-NL" sz="2400" dirty="0">
                <a:sym typeface="Wingdings" pitchFamily="2" charset="2"/>
              </a:rPr>
              <a:t> (s)  +  5H</a:t>
            </a:r>
            <a:r>
              <a:rPr lang="nl-NL" sz="2400" baseline="-25000" dirty="0">
                <a:sym typeface="Wingdings" pitchFamily="2" charset="2"/>
              </a:rPr>
              <a:t>2</a:t>
            </a:r>
            <a:r>
              <a:rPr lang="nl-NL" sz="2400" dirty="0">
                <a:sym typeface="Wingdings" pitchFamily="2" charset="2"/>
              </a:rPr>
              <a:t>O(l)      CuSO</a:t>
            </a:r>
            <a:r>
              <a:rPr lang="nl-NL" sz="2400" baseline="-25000" dirty="0">
                <a:sym typeface="Wingdings" pitchFamily="2" charset="2"/>
              </a:rPr>
              <a:t>4</a:t>
            </a:r>
            <a:r>
              <a:rPr lang="nl-NL" sz="2400" b="1" dirty="0">
                <a:sym typeface="Wingdings" pitchFamily="2" charset="2"/>
              </a:rPr>
              <a:t>∙</a:t>
            </a:r>
            <a:r>
              <a:rPr lang="nl-NL" sz="2400" dirty="0">
                <a:sym typeface="Wingdings" pitchFamily="2" charset="2"/>
              </a:rPr>
              <a:t>5H</a:t>
            </a:r>
            <a:r>
              <a:rPr lang="nl-NL" sz="2400" baseline="-25000" dirty="0">
                <a:sym typeface="Wingdings" pitchFamily="2" charset="2"/>
              </a:rPr>
              <a:t>2</a:t>
            </a:r>
            <a:r>
              <a:rPr lang="nl-NL" sz="2400" dirty="0">
                <a:sym typeface="Wingdings" pitchFamily="2" charset="2"/>
              </a:rPr>
              <a:t>O(s)</a:t>
            </a:r>
          </a:p>
          <a:p>
            <a:endParaRPr lang="nl-NL" sz="2400" dirty="0">
              <a:sym typeface="Wingdings" pitchFamily="2" charset="2"/>
            </a:endParaRPr>
          </a:p>
          <a:p>
            <a:r>
              <a:rPr lang="nl-NL" sz="2400" dirty="0"/>
              <a:t>					    </a:t>
            </a:r>
            <a:r>
              <a:rPr lang="nl-NL" sz="2400" dirty="0" err="1"/>
              <a:t>kopersulfaat</a:t>
            </a:r>
            <a:r>
              <a:rPr lang="nl-NL" sz="2400" dirty="0" err="1">
                <a:solidFill>
                  <a:srgbClr val="FF0000"/>
                </a:solidFill>
              </a:rPr>
              <a:t>penta</a:t>
            </a:r>
            <a:r>
              <a:rPr lang="nl-NL" sz="2400" dirty="0" err="1"/>
              <a:t>hydraat</a:t>
            </a:r>
            <a:endParaRPr lang="nl-NL" sz="2400" dirty="0"/>
          </a:p>
          <a:p>
            <a:r>
              <a:rPr lang="nl-NL" sz="2000" dirty="0">
                <a:solidFill>
                  <a:srgbClr val="FF0000"/>
                </a:solidFill>
              </a:rPr>
              <a:t>							tabel 66C</a:t>
            </a:r>
          </a:p>
        </p:txBody>
      </p:sp>
    </p:spTree>
    <p:extLst>
      <p:ext uri="{BB962C8B-B14F-4D97-AF65-F5344CB8AC3E}">
        <p14:creationId xmlns:p14="http://schemas.microsoft.com/office/powerpoint/2010/main" val="4173110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79098E8A-A3AC-46A2-A6BF-45CCF23A44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5328592" cy="3544069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755576" y="4230900"/>
            <a:ext cx="84969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wit kopersulfaat (vast)  +  water      </a:t>
            </a:r>
            <a:r>
              <a:rPr lang="nl-NL" sz="2400" dirty="0">
                <a:sym typeface="Wingdings" pitchFamily="2" charset="2"/>
              </a:rPr>
              <a:t>   blauw kopersulfaat (vast)</a:t>
            </a:r>
          </a:p>
          <a:p>
            <a:endParaRPr lang="nl-NL" sz="2400" dirty="0">
              <a:sym typeface="Wingdings" pitchFamily="2" charset="2"/>
            </a:endParaRPr>
          </a:p>
          <a:p>
            <a:r>
              <a:rPr lang="nl-NL" sz="2400" dirty="0">
                <a:sym typeface="Wingdings" pitchFamily="2" charset="2"/>
              </a:rPr>
              <a:t>                        CuSO</a:t>
            </a:r>
            <a:r>
              <a:rPr lang="nl-NL" sz="2400" baseline="-25000" dirty="0">
                <a:sym typeface="Wingdings" pitchFamily="2" charset="2"/>
              </a:rPr>
              <a:t>4</a:t>
            </a:r>
            <a:r>
              <a:rPr lang="nl-NL" sz="2400" dirty="0">
                <a:sym typeface="Wingdings" pitchFamily="2" charset="2"/>
              </a:rPr>
              <a:t> (s)  +  5H</a:t>
            </a:r>
            <a:r>
              <a:rPr lang="nl-NL" sz="2400" baseline="-25000" dirty="0">
                <a:sym typeface="Wingdings" pitchFamily="2" charset="2"/>
              </a:rPr>
              <a:t>2</a:t>
            </a:r>
            <a:r>
              <a:rPr lang="nl-NL" sz="2400" dirty="0">
                <a:sym typeface="Wingdings" pitchFamily="2" charset="2"/>
              </a:rPr>
              <a:t>O(l)      CuSO</a:t>
            </a:r>
            <a:r>
              <a:rPr lang="nl-NL" sz="2400" baseline="-25000" dirty="0">
                <a:sym typeface="Wingdings" pitchFamily="2" charset="2"/>
              </a:rPr>
              <a:t>4</a:t>
            </a:r>
            <a:r>
              <a:rPr lang="nl-NL" sz="2400" b="1" dirty="0">
                <a:sym typeface="Wingdings" pitchFamily="2" charset="2"/>
              </a:rPr>
              <a:t>∙</a:t>
            </a:r>
            <a:r>
              <a:rPr lang="nl-NL" sz="2400" dirty="0">
                <a:sym typeface="Wingdings" pitchFamily="2" charset="2"/>
              </a:rPr>
              <a:t>5H</a:t>
            </a:r>
            <a:r>
              <a:rPr lang="nl-NL" sz="2400" baseline="-25000" dirty="0">
                <a:sym typeface="Wingdings" pitchFamily="2" charset="2"/>
              </a:rPr>
              <a:t>2</a:t>
            </a:r>
            <a:r>
              <a:rPr lang="nl-NL" sz="2400" dirty="0">
                <a:sym typeface="Wingdings" pitchFamily="2" charset="2"/>
              </a:rPr>
              <a:t>O(s)</a:t>
            </a:r>
          </a:p>
          <a:p>
            <a:endParaRPr lang="nl-NL" sz="2400" dirty="0">
              <a:sym typeface="Wingdings" pitchFamily="2" charset="2"/>
            </a:endParaRPr>
          </a:p>
          <a:p>
            <a:r>
              <a:rPr lang="nl-NL" sz="2400" dirty="0"/>
              <a:t>Blauw kopersulfaat is een </a:t>
            </a:r>
            <a:r>
              <a:rPr lang="nl-NL" sz="2400" dirty="0">
                <a:solidFill>
                  <a:srgbClr val="FF0000"/>
                </a:solidFill>
              </a:rPr>
              <a:t>hydraat</a:t>
            </a:r>
            <a:r>
              <a:rPr lang="nl-NL" sz="2400" dirty="0"/>
              <a:t>. 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898766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347</TotalTime>
  <Words>422</Words>
  <Application>Microsoft Office PowerPoint</Application>
  <PresentationFormat>Diavoorstelling (4:3)</PresentationFormat>
  <Paragraphs>78</Paragraphs>
  <Slides>21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Boddeke</dc:creator>
  <cp:lastModifiedBy>Paul Boddeke</cp:lastModifiedBy>
  <cp:revision>17</cp:revision>
  <dcterms:created xsi:type="dcterms:W3CDTF">2016-04-25T08:27:36Z</dcterms:created>
  <dcterms:modified xsi:type="dcterms:W3CDTF">2023-02-12T17:51:01Z</dcterms:modified>
</cp:coreProperties>
</file>